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8.png" Type="http://schemas.openxmlformats.org/officeDocument/2006/relationships/image"/><Relationship Id="rId9"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0.png" Type="http://schemas.openxmlformats.org/officeDocument/2006/relationships/image"/><Relationship Id="rId3" Target="../media/image11.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jpe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12.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https://informatika.stei.itb.ac.id/~rinaldi.munir/Stmik/2019-2020/Makalah/stima2020k2-036.pdf"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54.png" Type="http://schemas.openxmlformats.org/officeDocument/2006/relationships/image"/><Relationship Id="rId5" Target="../media/image7.png" Type="http://schemas.openxmlformats.org/officeDocument/2006/relationships/image"/><Relationship Id="rId6" Target="../media/image21.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12.png" Type="http://schemas.openxmlformats.org/officeDocument/2006/relationships/image"/><Relationship Id="rId5" Target="../media/image16.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25.png" Type="http://schemas.openxmlformats.org/officeDocument/2006/relationships/image"/><Relationship Id="rId7" Target="../media/image5.png" Type="http://schemas.openxmlformats.org/officeDocument/2006/relationships/image"/><Relationship Id="rId8" Target="../media/image26.png" Type="http://schemas.openxmlformats.org/officeDocument/2006/relationships/image"/><Relationship Id="rId9"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2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25.png" Type="http://schemas.openxmlformats.org/officeDocument/2006/relationships/image"/><Relationship Id="rId7" Target="../media/image5.png" Type="http://schemas.openxmlformats.org/officeDocument/2006/relationships/image"/><Relationship Id="rId8" Target="../media/image26.png" Type="http://schemas.openxmlformats.org/officeDocument/2006/relationships/image"/><Relationship Id="rId9"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8.png" Type="http://schemas.openxmlformats.org/officeDocument/2006/relationships/image"/><Relationship Id="rId6" Target="../media/image5.png" Type="http://schemas.openxmlformats.org/officeDocument/2006/relationships/image"/><Relationship Id="rId7" Target="../media/image21.png" Type="http://schemas.openxmlformats.org/officeDocument/2006/relationships/image"/><Relationship Id="rId8" Target="../media/image8.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550769" y="3260614"/>
            <a:ext cx="10550769" cy="8229600"/>
          </a:xfrm>
          <a:custGeom>
            <a:avLst/>
            <a:gdLst/>
            <a:ahLst/>
            <a:cxnLst/>
            <a:rect r="r" b="b" t="t" l="l"/>
            <a:pathLst>
              <a:path h="8229600" w="10550769">
                <a:moveTo>
                  <a:pt x="0" y="0"/>
                </a:moveTo>
                <a:lnTo>
                  <a:pt x="10550769" y="0"/>
                </a:lnTo>
                <a:lnTo>
                  <a:pt x="10550769" y="8229600"/>
                </a:lnTo>
                <a:lnTo>
                  <a:pt x="0" y="8229600"/>
                </a:lnTo>
                <a:lnTo>
                  <a:pt x="0" y="0"/>
                </a:lnTo>
                <a:close/>
              </a:path>
            </a:pathLst>
          </a:custGeom>
          <a:blipFill>
            <a:blip r:embed="rId2"/>
            <a:stretch>
              <a:fillRect l="0" t="0" r="0" b="0"/>
            </a:stretch>
          </a:blipFill>
        </p:spPr>
      </p:sp>
      <p:sp>
        <p:nvSpPr>
          <p:cNvPr name="Freeform 3" id="3"/>
          <p:cNvSpPr/>
          <p:nvPr/>
        </p:nvSpPr>
        <p:spPr>
          <a:xfrm flipH="true" flipV="false" rot="0">
            <a:off x="4171820" y="0"/>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9029700" y="1028700"/>
            <a:ext cx="10287000" cy="8229600"/>
          </a:xfrm>
          <a:custGeom>
            <a:avLst/>
            <a:gdLst/>
            <a:ahLst/>
            <a:cxnLst/>
            <a:rect r="r" b="b" t="t" l="l"/>
            <a:pathLst>
              <a:path h="8229600" w="10287000">
                <a:moveTo>
                  <a:pt x="0" y="0"/>
                </a:moveTo>
                <a:lnTo>
                  <a:pt x="10287000" y="0"/>
                </a:lnTo>
                <a:lnTo>
                  <a:pt x="10287000" y="8229600"/>
                </a:lnTo>
                <a:lnTo>
                  <a:pt x="0" y="8229600"/>
                </a:lnTo>
                <a:lnTo>
                  <a:pt x="0" y="0"/>
                </a:lnTo>
                <a:close/>
              </a:path>
            </a:pathLst>
          </a:custGeom>
          <a:blipFill>
            <a:blip r:embed="rId5"/>
            <a:stretch>
              <a:fillRect l="-21111" t="0" r="-21111" b="0"/>
            </a:stretch>
          </a:blipFill>
        </p:spPr>
      </p:sp>
      <p:sp>
        <p:nvSpPr>
          <p:cNvPr name="Freeform 5" id="5"/>
          <p:cNvSpPr/>
          <p:nvPr/>
        </p:nvSpPr>
        <p:spPr>
          <a:xfrm flipH="false" flipV="false" rot="0">
            <a:off x="10058400" y="7727108"/>
            <a:ext cx="10244243" cy="2023238"/>
          </a:xfrm>
          <a:custGeom>
            <a:avLst/>
            <a:gdLst/>
            <a:ahLst/>
            <a:cxnLst/>
            <a:rect r="r" b="b" t="t" l="l"/>
            <a:pathLst>
              <a:path h="2023238" w="10244243">
                <a:moveTo>
                  <a:pt x="0" y="0"/>
                </a:moveTo>
                <a:lnTo>
                  <a:pt x="10244243" y="0"/>
                </a:lnTo>
                <a:lnTo>
                  <a:pt x="10244243" y="2023237"/>
                </a:lnTo>
                <a:lnTo>
                  <a:pt x="0" y="2023237"/>
                </a:lnTo>
                <a:lnTo>
                  <a:pt x="0" y="0"/>
                </a:lnTo>
                <a:close/>
              </a:path>
            </a:pathLst>
          </a:custGeom>
          <a:blipFill>
            <a:blip r:embed="rId6">
              <a:alphaModFix amt="65000"/>
            </a:blip>
            <a:stretch>
              <a:fillRect l="0" t="0" r="0" b="0"/>
            </a:stretch>
          </a:blipFill>
        </p:spPr>
      </p:sp>
      <p:sp>
        <p:nvSpPr>
          <p:cNvPr name="Freeform 6" id="6"/>
          <p:cNvSpPr/>
          <p:nvPr/>
        </p:nvSpPr>
        <p:spPr>
          <a:xfrm flipH="true" flipV="false" rot="0">
            <a:off x="8325663" y="2149951"/>
            <a:ext cx="9770927" cy="7108349"/>
          </a:xfrm>
          <a:custGeom>
            <a:avLst/>
            <a:gdLst/>
            <a:ahLst/>
            <a:cxnLst/>
            <a:rect r="r" b="b" t="t" l="l"/>
            <a:pathLst>
              <a:path h="7108349" w="9770927">
                <a:moveTo>
                  <a:pt x="9770927" y="0"/>
                </a:moveTo>
                <a:lnTo>
                  <a:pt x="0" y="0"/>
                </a:lnTo>
                <a:lnTo>
                  <a:pt x="0" y="7108349"/>
                </a:lnTo>
                <a:lnTo>
                  <a:pt x="9770927" y="7108349"/>
                </a:lnTo>
                <a:lnTo>
                  <a:pt x="9770927" y="0"/>
                </a:lnTo>
                <a:close/>
              </a:path>
            </a:pathLst>
          </a:custGeom>
          <a:blipFill>
            <a:blip r:embed="rId7"/>
            <a:stretch>
              <a:fillRect l="0" t="0" r="0" b="0"/>
            </a:stretch>
          </a:blipFill>
        </p:spPr>
      </p:sp>
      <p:sp>
        <p:nvSpPr>
          <p:cNvPr name="Freeform 7" id="7"/>
          <p:cNvSpPr/>
          <p:nvPr/>
        </p:nvSpPr>
        <p:spPr>
          <a:xfrm flipH="false" flipV="false" rot="-866185">
            <a:off x="15422471" y="-404103"/>
            <a:ext cx="3673658" cy="2865607"/>
          </a:xfrm>
          <a:custGeom>
            <a:avLst/>
            <a:gdLst/>
            <a:ahLst/>
            <a:cxnLst/>
            <a:rect r="r" b="b" t="t" l="l"/>
            <a:pathLst>
              <a:path h="2865607" w="3673658">
                <a:moveTo>
                  <a:pt x="0" y="0"/>
                </a:moveTo>
                <a:lnTo>
                  <a:pt x="3673658" y="0"/>
                </a:lnTo>
                <a:lnTo>
                  <a:pt x="3673658" y="2865606"/>
                </a:lnTo>
                <a:lnTo>
                  <a:pt x="0" y="2865606"/>
                </a:lnTo>
                <a:lnTo>
                  <a:pt x="0" y="0"/>
                </a:lnTo>
                <a:close/>
              </a:path>
            </a:pathLst>
          </a:custGeom>
          <a:blipFill>
            <a:blip r:embed="rId8"/>
            <a:stretch>
              <a:fillRect l="0" t="0" r="0" b="0"/>
            </a:stretch>
          </a:blipFill>
        </p:spPr>
      </p:sp>
      <p:sp>
        <p:nvSpPr>
          <p:cNvPr name="Freeform 8" id="8"/>
          <p:cNvSpPr/>
          <p:nvPr/>
        </p:nvSpPr>
        <p:spPr>
          <a:xfrm flipH="false" flipV="false" rot="0">
            <a:off x="11414217" y="1028700"/>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9"/>
            <a:stretch>
              <a:fillRect l="0" t="0" r="0" b="0"/>
            </a:stretch>
          </a:blipFill>
        </p:spPr>
      </p:sp>
      <p:sp>
        <p:nvSpPr>
          <p:cNvPr name="Freeform 9" id="9"/>
          <p:cNvSpPr/>
          <p:nvPr/>
        </p:nvSpPr>
        <p:spPr>
          <a:xfrm flipH="false" flipV="false" rot="0">
            <a:off x="16947036" y="3571537"/>
            <a:ext cx="624527" cy="638316"/>
          </a:xfrm>
          <a:custGeom>
            <a:avLst/>
            <a:gdLst/>
            <a:ahLst/>
            <a:cxnLst/>
            <a:rect r="r" b="b" t="t" l="l"/>
            <a:pathLst>
              <a:path h="638316" w="624527">
                <a:moveTo>
                  <a:pt x="0" y="0"/>
                </a:moveTo>
                <a:lnTo>
                  <a:pt x="624528" y="0"/>
                </a:lnTo>
                <a:lnTo>
                  <a:pt x="624528" y="638315"/>
                </a:lnTo>
                <a:lnTo>
                  <a:pt x="0" y="638315"/>
                </a:lnTo>
                <a:lnTo>
                  <a:pt x="0" y="0"/>
                </a:lnTo>
                <a:close/>
              </a:path>
            </a:pathLst>
          </a:custGeom>
          <a:blipFill>
            <a:blip r:embed="rId10"/>
            <a:stretch>
              <a:fillRect l="0" t="0" r="0" b="0"/>
            </a:stretch>
          </a:blipFill>
        </p:spPr>
      </p:sp>
      <p:sp>
        <p:nvSpPr>
          <p:cNvPr name="Freeform 10" id="10"/>
          <p:cNvSpPr/>
          <p:nvPr/>
        </p:nvSpPr>
        <p:spPr>
          <a:xfrm flipH="false" flipV="false" rot="0">
            <a:off x="11032327" y="8867979"/>
            <a:ext cx="381890" cy="390321"/>
          </a:xfrm>
          <a:custGeom>
            <a:avLst/>
            <a:gdLst/>
            <a:ahLst/>
            <a:cxnLst/>
            <a:rect r="r" b="b" t="t" l="l"/>
            <a:pathLst>
              <a:path h="390321" w="381890">
                <a:moveTo>
                  <a:pt x="0" y="0"/>
                </a:moveTo>
                <a:lnTo>
                  <a:pt x="381890" y="0"/>
                </a:lnTo>
                <a:lnTo>
                  <a:pt x="381890" y="390321"/>
                </a:lnTo>
                <a:lnTo>
                  <a:pt x="0" y="390321"/>
                </a:lnTo>
                <a:lnTo>
                  <a:pt x="0" y="0"/>
                </a:lnTo>
                <a:close/>
              </a:path>
            </a:pathLst>
          </a:custGeom>
          <a:blipFill>
            <a:blip r:embed="rId10"/>
            <a:stretch>
              <a:fillRect l="0" t="0" r="0" b="0"/>
            </a:stretch>
          </a:blipFill>
        </p:spPr>
      </p:sp>
      <p:sp>
        <p:nvSpPr>
          <p:cNvPr name="TextBox 11" id="11"/>
          <p:cNvSpPr txBox="true"/>
          <p:nvPr/>
        </p:nvSpPr>
        <p:spPr>
          <a:xfrm rot="0">
            <a:off x="912318" y="1491996"/>
            <a:ext cx="7794345" cy="7283958"/>
          </a:xfrm>
          <a:prstGeom prst="rect">
            <a:avLst/>
          </a:prstGeom>
        </p:spPr>
        <p:txBody>
          <a:bodyPr anchor="t" rtlCol="false" tIns="0" lIns="0" bIns="0" rIns="0">
            <a:spAutoFit/>
          </a:bodyPr>
          <a:lstStyle/>
          <a:p>
            <a:pPr>
              <a:lnSpc>
                <a:spcPts val="8135"/>
              </a:lnSpc>
            </a:pPr>
            <a:r>
              <a:rPr lang="en-US" sz="7200" spc="115">
                <a:solidFill>
                  <a:srgbClr val="593D9B"/>
                </a:solidFill>
                <a:latin typeface="Poppins Bold"/>
              </a:rPr>
              <a:t>Pencarian Jalur Terpendek Pada Permainan Pacman Menggunakan Algoritma 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true" flipV="false" rot="0">
            <a:off x="6209120" y="0"/>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082376" y="2081376"/>
            <a:ext cx="10287000" cy="6124248"/>
          </a:xfrm>
          <a:custGeom>
            <a:avLst/>
            <a:gdLst/>
            <a:ahLst/>
            <a:cxnLst/>
            <a:rect r="r" b="b" t="t" l="l"/>
            <a:pathLst>
              <a:path h="6124248" w="10287000">
                <a:moveTo>
                  <a:pt x="0" y="0"/>
                </a:moveTo>
                <a:lnTo>
                  <a:pt x="10287000" y="0"/>
                </a:lnTo>
                <a:lnTo>
                  <a:pt x="10287000" y="6124248"/>
                </a:lnTo>
                <a:lnTo>
                  <a:pt x="0" y="6124248"/>
                </a:lnTo>
                <a:lnTo>
                  <a:pt x="0" y="0"/>
                </a:lnTo>
                <a:close/>
              </a:path>
            </a:pathLst>
          </a:custGeom>
          <a:blipFill>
            <a:blip r:embed="rId4"/>
            <a:stretch>
              <a:fillRect l="-16445" t="0" r="-66751" b="-73091"/>
            </a:stretch>
          </a:blipFill>
        </p:spPr>
      </p:sp>
      <p:sp>
        <p:nvSpPr>
          <p:cNvPr name="Freeform 4" id="4"/>
          <p:cNvSpPr/>
          <p:nvPr/>
        </p:nvSpPr>
        <p:spPr>
          <a:xfrm flipH="false" flipV="false" rot="0">
            <a:off x="10069063" y="1661521"/>
            <a:ext cx="5836646" cy="7341693"/>
          </a:xfrm>
          <a:custGeom>
            <a:avLst/>
            <a:gdLst/>
            <a:ahLst/>
            <a:cxnLst/>
            <a:rect r="r" b="b" t="t" l="l"/>
            <a:pathLst>
              <a:path h="7341693" w="5836646">
                <a:moveTo>
                  <a:pt x="0" y="0"/>
                </a:moveTo>
                <a:lnTo>
                  <a:pt x="5836647" y="0"/>
                </a:lnTo>
                <a:lnTo>
                  <a:pt x="5836647" y="7341694"/>
                </a:lnTo>
                <a:lnTo>
                  <a:pt x="0" y="7341694"/>
                </a:lnTo>
                <a:lnTo>
                  <a:pt x="0" y="0"/>
                </a:lnTo>
                <a:close/>
              </a:path>
            </a:pathLst>
          </a:custGeom>
          <a:blipFill>
            <a:blip r:embed="rId5">
              <a:alphaModFix amt="27000"/>
            </a:blip>
            <a:stretch>
              <a:fillRect l="0" t="0" r="0" b="0"/>
            </a:stretch>
          </a:blipFill>
        </p:spPr>
      </p:sp>
      <p:grpSp>
        <p:nvGrpSpPr>
          <p:cNvPr name="Group 5" id="5"/>
          <p:cNvGrpSpPr/>
          <p:nvPr/>
        </p:nvGrpSpPr>
        <p:grpSpPr>
          <a:xfrm rot="0">
            <a:off x="10210812" y="1283785"/>
            <a:ext cx="7533162" cy="8477612"/>
            <a:chOff x="0" y="0"/>
            <a:chExt cx="1487123" cy="1673567"/>
          </a:xfrm>
        </p:grpSpPr>
        <p:sp>
          <p:nvSpPr>
            <p:cNvPr name="Freeform 6" id="6"/>
            <p:cNvSpPr/>
            <p:nvPr/>
          </p:nvSpPr>
          <p:spPr>
            <a:xfrm flipH="false" flipV="false" rot="0">
              <a:off x="0" y="0"/>
              <a:ext cx="1487123" cy="1673567"/>
            </a:xfrm>
            <a:custGeom>
              <a:avLst/>
              <a:gdLst/>
              <a:ahLst/>
              <a:cxnLst/>
              <a:rect r="r" b="b" t="t" l="l"/>
              <a:pathLst>
                <a:path h="1673567" w="1487123">
                  <a:moveTo>
                    <a:pt x="0" y="0"/>
                  </a:moveTo>
                  <a:lnTo>
                    <a:pt x="1487123" y="0"/>
                  </a:lnTo>
                  <a:lnTo>
                    <a:pt x="1487123" y="1673567"/>
                  </a:lnTo>
                  <a:lnTo>
                    <a:pt x="0" y="1673567"/>
                  </a:lnTo>
                  <a:close/>
                </a:path>
              </a:pathLst>
            </a:custGeom>
            <a:solidFill>
              <a:srgbClr val="EBEDEF"/>
            </a:solidFill>
          </p:spPr>
        </p:sp>
        <p:sp>
          <p:nvSpPr>
            <p:cNvPr name="TextBox 7" id="7"/>
            <p:cNvSpPr txBox="true"/>
            <p:nvPr/>
          </p:nvSpPr>
          <p:spPr>
            <a:xfrm>
              <a:off x="0" y="-76200"/>
              <a:ext cx="1487123" cy="1749767"/>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4622393" y="9761397"/>
            <a:ext cx="4599743" cy="908449"/>
          </a:xfrm>
          <a:custGeom>
            <a:avLst/>
            <a:gdLst/>
            <a:ahLst/>
            <a:cxnLst/>
            <a:rect r="r" b="b" t="t" l="l"/>
            <a:pathLst>
              <a:path h="908449" w="4599743">
                <a:moveTo>
                  <a:pt x="0" y="0"/>
                </a:moveTo>
                <a:lnTo>
                  <a:pt x="4599743" y="0"/>
                </a:lnTo>
                <a:lnTo>
                  <a:pt x="4599743" y="908449"/>
                </a:lnTo>
                <a:lnTo>
                  <a:pt x="0" y="908449"/>
                </a:lnTo>
                <a:lnTo>
                  <a:pt x="0" y="0"/>
                </a:lnTo>
                <a:close/>
              </a:path>
            </a:pathLst>
          </a:custGeom>
          <a:blipFill>
            <a:blip r:embed="rId6">
              <a:alphaModFix amt="47000"/>
            </a:blip>
            <a:stretch>
              <a:fillRect l="0" t="0" r="0" b="0"/>
            </a:stretch>
          </a:blipFill>
        </p:spPr>
      </p:sp>
      <p:sp>
        <p:nvSpPr>
          <p:cNvPr name="Freeform 9" id="9"/>
          <p:cNvSpPr/>
          <p:nvPr/>
        </p:nvSpPr>
        <p:spPr>
          <a:xfrm flipH="false" flipV="false" rot="0">
            <a:off x="893708" y="9600869"/>
            <a:ext cx="1353733" cy="267362"/>
          </a:xfrm>
          <a:custGeom>
            <a:avLst/>
            <a:gdLst/>
            <a:ahLst/>
            <a:cxnLst/>
            <a:rect r="r" b="b" t="t" l="l"/>
            <a:pathLst>
              <a:path h="267362" w="1353733">
                <a:moveTo>
                  <a:pt x="0" y="0"/>
                </a:moveTo>
                <a:lnTo>
                  <a:pt x="1353732" y="0"/>
                </a:lnTo>
                <a:lnTo>
                  <a:pt x="1353732" y="267362"/>
                </a:lnTo>
                <a:lnTo>
                  <a:pt x="0" y="267362"/>
                </a:lnTo>
                <a:lnTo>
                  <a:pt x="0" y="0"/>
                </a:lnTo>
                <a:close/>
              </a:path>
            </a:pathLst>
          </a:custGeom>
          <a:blipFill>
            <a:blip r:embed="rId6">
              <a:alphaModFix amt="47000"/>
            </a:blip>
            <a:stretch>
              <a:fillRect l="0" t="0" r="0" b="0"/>
            </a:stretch>
          </a:blipFill>
        </p:spPr>
      </p:sp>
      <p:sp>
        <p:nvSpPr>
          <p:cNvPr name="Freeform 10" id="10"/>
          <p:cNvSpPr/>
          <p:nvPr/>
        </p:nvSpPr>
        <p:spPr>
          <a:xfrm flipH="false" flipV="false" rot="0">
            <a:off x="17015645" y="1364308"/>
            <a:ext cx="487310" cy="498069"/>
          </a:xfrm>
          <a:custGeom>
            <a:avLst/>
            <a:gdLst/>
            <a:ahLst/>
            <a:cxnLst/>
            <a:rect r="r" b="b" t="t" l="l"/>
            <a:pathLst>
              <a:path h="498069" w="487310">
                <a:moveTo>
                  <a:pt x="0" y="0"/>
                </a:moveTo>
                <a:lnTo>
                  <a:pt x="487310" y="0"/>
                </a:lnTo>
                <a:lnTo>
                  <a:pt x="487310" y="498069"/>
                </a:lnTo>
                <a:lnTo>
                  <a:pt x="0" y="498069"/>
                </a:lnTo>
                <a:lnTo>
                  <a:pt x="0" y="0"/>
                </a:lnTo>
                <a:close/>
              </a:path>
            </a:pathLst>
          </a:custGeom>
          <a:blipFill>
            <a:blip r:embed="rId7"/>
            <a:stretch>
              <a:fillRect l="0" t="0" r="0" b="0"/>
            </a:stretch>
          </a:blipFill>
        </p:spPr>
      </p:sp>
      <p:sp>
        <p:nvSpPr>
          <p:cNvPr name="Freeform 11" id="11"/>
          <p:cNvSpPr/>
          <p:nvPr/>
        </p:nvSpPr>
        <p:spPr>
          <a:xfrm flipH="false" flipV="false" rot="0">
            <a:off x="1028700" y="8625856"/>
            <a:ext cx="1083748" cy="1108694"/>
          </a:xfrm>
          <a:custGeom>
            <a:avLst/>
            <a:gdLst/>
            <a:ahLst/>
            <a:cxnLst/>
            <a:rect r="r" b="b" t="t" l="l"/>
            <a:pathLst>
              <a:path h="1108694" w="1083748">
                <a:moveTo>
                  <a:pt x="0" y="0"/>
                </a:moveTo>
                <a:lnTo>
                  <a:pt x="1083748" y="0"/>
                </a:lnTo>
                <a:lnTo>
                  <a:pt x="1083748" y="1108694"/>
                </a:lnTo>
                <a:lnTo>
                  <a:pt x="0" y="1108694"/>
                </a:lnTo>
                <a:lnTo>
                  <a:pt x="0" y="0"/>
                </a:lnTo>
                <a:close/>
              </a:path>
            </a:pathLst>
          </a:custGeom>
          <a:blipFill>
            <a:blip r:embed="rId8"/>
            <a:stretch>
              <a:fillRect l="0" t="0" r="0" b="0"/>
            </a:stretch>
          </a:blipFill>
        </p:spPr>
      </p:sp>
      <p:sp>
        <p:nvSpPr>
          <p:cNvPr name="Freeform 12" id="12"/>
          <p:cNvSpPr/>
          <p:nvPr/>
        </p:nvSpPr>
        <p:spPr>
          <a:xfrm flipH="false" flipV="false" rot="0">
            <a:off x="11447870" y="2031490"/>
            <a:ext cx="5435761" cy="7257475"/>
          </a:xfrm>
          <a:custGeom>
            <a:avLst/>
            <a:gdLst/>
            <a:ahLst/>
            <a:cxnLst/>
            <a:rect r="r" b="b" t="t" l="l"/>
            <a:pathLst>
              <a:path h="7257475" w="5435761">
                <a:moveTo>
                  <a:pt x="0" y="0"/>
                </a:moveTo>
                <a:lnTo>
                  <a:pt x="5435761" y="0"/>
                </a:lnTo>
                <a:lnTo>
                  <a:pt x="5435761" y="7257475"/>
                </a:lnTo>
                <a:lnTo>
                  <a:pt x="0" y="7257475"/>
                </a:lnTo>
                <a:lnTo>
                  <a:pt x="0" y="0"/>
                </a:lnTo>
                <a:close/>
              </a:path>
            </a:pathLst>
          </a:custGeom>
          <a:blipFill>
            <a:blip r:embed="rId9"/>
            <a:stretch>
              <a:fillRect l="0" t="0" r="0" b="0"/>
            </a:stretch>
          </a:blipFill>
        </p:spPr>
      </p:sp>
      <p:grpSp>
        <p:nvGrpSpPr>
          <p:cNvPr name="Group 13" id="13"/>
          <p:cNvGrpSpPr/>
          <p:nvPr/>
        </p:nvGrpSpPr>
        <p:grpSpPr>
          <a:xfrm rot="0">
            <a:off x="971083" y="1283785"/>
            <a:ext cx="9260688" cy="1371600"/>
            <a:chOff x="0" y="0"/>
            <a:chExt cx="12347585" cy="1828800"/>
          </a:xfrm>
        </p:grpSpPr>
        <p:sp>
          <p:nvSpPr>
            <p:cNvPr name="TextBox 14" id="14"/>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Game</a:t>
              </a:r>
            </a:p>
          </p:txBody>
        </p:sp>
        <p:sp>
          <p:nvSpPr>
            <p:cNvPr name="TextBox 15" id="15"/>
            <p:cNvSpPr txBox="true"/>
            <p:nvPr/>
          </p:nvSpPr>
          <p:spPr>
            <a:xfrm rot="0">
              <a:off x="5004681" y="85725"/>
              <a:ext cx="7342903"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Pacman</a:t>
              </a:r>
            </a:p>
          </p:txBody>
        </p:sp>
      </p:grpSp>
      <p:sp>
        <p:nvSpPr>
          <p:cNvPr name="TextBox 16" id="16"/>
          <p:cNvSpPr txBox="true"/>
          <p:nvPr/>
        </p:nvSpPr>
        <p:spPr>
          <a:xfrm rot="0">
            <a:off x="1161583" y="2957691"/>
            <a:ext cx="8419651" cy="5029944"/>
          </a:xfrm>
          <a:prstGeom prst="rect">
            <a:avLst/>
          </a:prstGeom>
        </p:spPr>
        <p:txBody>
          <a:bodyPr anchor="t" rtlCol="false" tIns="0" lIns="0" bIns="0" rIns="0">
            <a:spAutoFit/>
          </a:bodyPr>
          <a:lstStyle/>
          <a:p>
            <a:pPr algn="just">
              <a:lnSpc>
                <a:spcPts val="3633"/>
              </a:lnSpc>
            </a:pPr>
            <a:r>
              <a:rPr lang="en-US" sz="2595">
                <a:solidFill>
                  <a:srgbClr val="5E5F60"/>
                </a:solidFill>
                <a:latin typeface="Poppins"/>
              </a:rPr>
              <a:t>Game Pacman merupakan permainan arcade yang pertama kali dirilis di Jepang pada 22 Mei 1980. Permainan pacman merupakan permainan bertingkat / ber level, jika pemain berhasil memakan seluruh titik yang ada di labirin maka pemain akan naik ke level berikutnya.  Selama permainan kita akan dihadang oleh musuh yang biasa disebut dengan ghost/hantu, para ghost akan mengejar dan berusaha menangkap kita. Jika kita tertangkap maka nyawa yang kita miliki akan berkurang </a:t>
            </a:r>
          </a:p>
        </p:txBody>
      </p:sp>
      <p:sp>
        <p:nvSpPr>
          <p:cNvPr name="Freeform 17" id="17"/>
          <p:cNvSpPr/>
          <p:nvPr/>
        </p:nvSpPr>
        <p:spPr>
          <a:xfrm flipH="false" flipV="false" rot="0">
            <a:off x="15262794" y="7019039"/>
            <a:ext cx="4480322" cy="3968352"/>
          </a:xfrm>
          <a:custGeom>
            <a:avLst/>
            <a:gdLst/>
            <a:ahLst/>
            <a:cxnLst/>
            <a:rect r="r" b="b" t="t" l="l"/>
            <a:pathLst>
              <a:path h="3968352" w="4480322">
                <a:moveTo>
                  <a:pt x="0" y="0"/>
                </a:moveTo>
                <a:lnTo>
                  <a:pt x="4480322" y="0"/>
                </a:lnTo>
                <a:lnTo>
                  <a:pt x="4480322" y="3968352"/>
                </a:lnTo>
                <a:lnTo>
                  <a:pt x="0" y="3968352"/>
                </a:lnTo>
                <a:lnTo>
                  <a:pt x="0" y="0"/>
                </a:lnTo>
                <a:close/>
              </a:path>
            </a:pathLst>
          </a:custGeom>
          <a:blipFill>
            <a:blip r:embed="rId10"/>
            <a:stretch>
              <a:fillRect l="0" t="0" r="0" b="0"/>
            </a:stretch>
          </a:blipFill>
        </p:spPr>
      </p:sp>
      <p:sp>
        <p:nvSpPr>
          <p:cNvPr name="TextBox 18" id="18"/>
          <p:cNvSpPr txBox="true"/>
          <p:nvPr/>
        </p:nvSpPr>
        <p:spPr>
          <a:xfrm rot="0">
            <a:off x="457200" y="9317660"/>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10/29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0">
            <a:off x="15156050" y="8559730"/>
            <a:ext cx="5026887" cy="992810"/>
          </a:xfrm>
          <a:custGeom>
            <a:avLst/>
            <a:gdLst/>
            <a:ahLst/>
            <a:cxnLst/>
            <a:rect r="r" b="b" t="t" l="l"/>
            <a:pathLst>
              <a:path h="992810" w="5026887">
                <a:moveTo>
                  <a:pt x="0" y="0"/>
                </a:moveTo>
                <a:lnTo>
                  <a:pt x="5026887" y="0"/>
                </a:lnTo>
                <a:lnTo>
                  <a:pt x="5026887" y="992810"/>
                </a:lnTo>
                <a:lnTo>
                  <a:pt x="0" y="992810"/>
                </a:lnTo>
                <a:lnTo>
                  <a:pt x="0" y="0"/>
                </a:lnTo>
                <a:close/>
              </a:path>
            </a:pathLst>
          </a:custGeom>
          <a:blipFill>
            <a:blip r:embed="rId3">
              <a:alphaModFix amt="48000"/>
            </a:blip>
            <a:stretch>
              <a:fillRect l="0" t="0" r="0" b="0"/>
            </a:stretch>
          </a:blipFill>
        </p:spPr>
      </p:sp>
      <p:sp>
        <p:nvSpPr>
          <p:cNvPr name="Freeform 5" id="5"/>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grpSp>
        <p:nvGrpSpPr>
          <p:cNvPr name="Group 6" id="6"/>
          <p:cNvGrpSpPr/>
          <p:nvPr/>
        </p:nvGrpSpPr>
        <p:grpSpPr>
          <a:xfrm rot="0">
            <a:off x="1548935" y="8559730"/>
            <a:ext cx="3179893" cy="806998"/>
            <a:chOff x="0" y="0"/>
            <a:chExt cx="837503" cy="212543"/>
          </a:xfrm>
        </p:grpSpPr>
        <p:sp>
          <p:nvSpPr>
            <p:cNvPr name="Freeform 7" id="7"/>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F0B63A"/>
            </a:solidFill>
          </p:spPr>
        </p:sp>
        <p:sp>
          <p:nvSpPr>
            <p:cNvPr name="TextBox 8" id="8"/>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EBEDEF"/>
                  </a:solidFill>
                  <a:latin typeface="Poppins"/>
                </a:rPr>
                <a:t>Pac Man</a:t>
              </a:r>
            </a:p>
          </p:txBody>
        </p:sp>
      </p:grpSp>
      <p:sp>
        <p:nvSpPr>
          <p:cNvPr name="Freeform 9" id="9"/>
          <p:cNvSpPr/>
          <p:nvPr/>
        </p:nvSpPr>
        <p:spPr>
          <a:xfrm flipH="false" flipV="false" rot="-1005165">
            <a:off x="13973613" y="1130007"/>
            <a:ext cx="6303422" cy="7969326"/>
          </a:xfrm>
          <a:custGeom>
            <a:avLst/>
            <a:gdLst/>
            <a:ahLst/>
            <a:cxnLst/>
            <a:rect r="r" b="b" t="t" l="l"/>
            <a:pathLst>
              <a:path h="7969326" w="6303422">
                <a:moveTo>
                  <a:pt x="0" y="0"/>
                </a:moveTo>
                <a:lnTo>
                  <a:pt x="6303422" y="0"/>
                </a:lnTo>
                <a:lnTo>
                  <a:pt x="6303422" y="7969327"/>
                </a:lnTo>
                <a:lnTo>
                  <a:pt x="0" y="7969327"/>
                </a:lnTo>
                <a:lnTo>
                  <a:pt x="0" y="0"/>
                </a:lnTo>
                <a:close/>
              </a:path>
            </a:pathLst>
          </a:custGeom>
          <a:blipFill>
            <a:blip r:embed="rId5"/>
            <a:stretch>
              <a:fillRect l="0" t="0" r="0" b="0"/>
            </a:stretch>
          </a:blipFill>
        </p:spPr>
      </p:sp>
      <p:sp>
        <p:nvSpPr>
          <p:cNvPr name="Freeform 10" id="10"/>
          <p:cNvSpPr/>
          <p:nvPr/>
        </p:nvSpPr>
        <p:spPr>
          <a:xfrm flipH="true" flipV="false" rot="0">
            <a:off x="12930256" y="2258796"/>
            <a:ext cx="2622343" cy="1777760"/>
          </a:xfrm>
          <a:custGeom>
            <a:avLst/>
            <a:gdLst/>
            <a:ahLst/>
            <a:cxnLst/>
            <a:rect r="r" b="b" t="t" l="l"/>
            <a:pathLst>
              <a:path h="1777760" w="2622343">
                <a:moveTo>
                  <a:pt x="2622343" y="0"/>
                </a:moveTo>
                <a:lnTo>
                  <a:pt x="0" y="0"/>
                </a:lnTo>
                <a:lnTo>
                  <a:pt x="0" y="1777760"/>
                </a:lnTo>
                <a:lnTo>
                  <a:pt x="2622343" y="1777760"/>
                </a:lnTo>
                <a:lnTo>
                  <a:pt x="2622343" y="0"/>
                </a:lnTo>
                <a:close/>
              </a:path>
            </a:pathLst>
          </a:custGeom>
          <a:blipFill>
            <a:blip r:embed="rId6"/>
            <a:stretch>
              <a:fillRect l="0" t="0" r="0" b="0"/>
            </a:stretch>
          </a:blipFill>
        </p:spPr>
      </p:sp>
      <p:sp>
        <p:nvSpPr>
          <p:cNvPr name="Freeform 11" id="11"/>
          <p:cNvSpPr/>
          <p:nvPr/>
        </p:nvSpPr>
        <p:spPr>
          <a:xfrm flipH="false" flipV="false" rot="0">
            <a:off x="9427248" y="2923816"/>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7"/>
            <a:stretch>
              <a:fillRect l="0" t="0" r="0" b="0"/>
            </a:stretch>
          </a:blipFill>
        </p:spPr>
      </p:sp>
      <p:sp>
        <p:nvSpPr>
          <p:cNvPr name="Freeform 12" id="12"/>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7"/>
            <a:stretch>
              <a:fillRect l="0" t="0" r="0" b="0"/>
            </a:stretch>
          </a:blipFill>
        </p:spPr>
      </p:sp>
      <p:sp>
        <p:nvSpPr>
          <p:cNvPr name="Freeform 13" id="13"/>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8"/>
            <a:stretch>
              <a:fillRect l="0" t="0" r="0" b="0"/>
            </a:stretch>
          </a:blipFill>
        </p:spPr>
      </p:sp>
      <p:sp>
        <p:nvSpPr>
          <p:cNvPr name="Freeform 14" id="14"/>
          <p:cNvSpPr/>
          <p:nvPr/>
        </p:nvSpPr>
        <p:spPr>
          <a:xfrm flipH="false" flipV="false" rot="0">
            <a:off x="13595416" y="8156231"/>
            <a:ext cx="394783" cy="403499"/>
          </a:xfrm>
          <a:custGeom>
            <a:avLst/>
            <a:gdLst/>
            <a:ahLst/>
            <a:cxnLst/>
            <a:rect r="r" b="b" t="t" l="l"/>
            <a:pathLst>
              <a:path h="403499" w="394783">
                <a:moveTo>
                  <a:pt x="0" y="0"/>
                </a:moveTo>
                <a:lnTo>
                  <a:pt x="394783" y="0"/>
                </a:lnTo>
                <a:lnTo>
                  <a:pt x="394783" y="403499"/>
                </a:lnTo>
                <a:lnTo>
                  <a:pt x="0" y="403499"/>
                </a:lnTo>
                <a:lnTo>
                  <a:pt x="0" y="0"/>
                </a:lnTo>
                <a:close/>
              </a:path>
            </a:pathLst>
          </a:custGeom>
          <a:blipFill>
            <a:blip r:embed="rId8"/>
            <a:stretch>
              <a:fillRect l="0" t="0" r="0" b="0"/>
            </a:stretch>
          </a:blipFill>
        </p:spPr>
      </p:sp>
      <p:sp>
        <p:nvSpPr>
          <p:cNvPr name="Freeform 15" id="15"/>
          <p:cNvSpPr/>
          <p:nvPr/>
        </p:nvSpPr>
        <p:spPr>
          <a:xfrm flipH="false" flipV="false" rot="0">
            <a:off x="2020612" y="5674856"/>
            <a:ext cx="2236540" cy="2454364"/>
          </a:xfrm>
          <a:custGeom>
            <a:avLst/>
            <a:gdLst/>
            <a:ahLst/>
            <a:cxnLst/>
            <a:rect r="r" b="b" t="t" l="l"/>
            <a:pathLst>
              <a:path h="2454364" w="2236540">
                <a:moveTo>
                  <a:pt x="0" y="0"/>
                </a:moveTo>
                <a:lnTo>
                  <a:pt x="2236539" y="0"/>
                </a:lnTo>
                <a:lnTo>
                  <a:pt x="2236539" y="2454364"/>
                </a:lnTo>
                <a:lnTo>
                  <a:pt x="0" y="2454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548935" y="1346270"/>
            <a:ext cx="6519269" cy="2545543"/>
            <a:chOff x="0" y="0"/>
            <a:chExt cx="8692358" cy="3394057"/>
          </a:xfrm>
        </p:grpSpPr>
        <p:sp>
          <p:nvSpPr>
            <p:cNvPr name="TextBox 17" id="17"/>
            <p:cNvSpPr txBox="true"/>
            <p:nvPr/>
          </p:nvSpPr>
          <p:spPr>
            <a:xfrm rot="0">
              <a:off x="12700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Karakter</a:t>
              </a:r>
            </a:p>
          </p:txBody>
        </p:sp>
        <p:sp>
          <p:nvSpPr>
            <p:cNvPr name="TextBox 18" id="18"/>
            <p:cNvSpPr txBox="true"/>
            <p:nvPr/>
          </p:nvSpPr>
          <p:spPr>
            <a:xfrm rot="0">
              <a:off x="0" y="1650982"/>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Game</a:t>
              </a:r>
            </a:p>
          </p:txBody>
        </p:sp>
      </p:grpSp>
      <p:sp>
        <p:nvSpPr>
          <p:cNvPr name="TextBox 19" id="19"/>
          <p:cNvSpPr txBox="true"/>
          <p:nvPr/>
        </p:nvSpPr>
        <p:spPr>
          <a:xfrm rot="0">
            <a:off x="1644185" y="3997711"/>
            <a:ext cx="10991902" cy="915144"/>
          </a:xfrm>
          <a:prstGeom prst="rect">
            <a:avLst/>
          </a:prstGeom>
        </p:spPr>
        <p:txBody>
          <a:bodyPr anchor="t" rtlCol="false" tIns="0" lIns="0" bIns="0" rIns="0">
            <a:spAutoFit/>
          </a:bodyPr>
          <a:lstStyle/>
          <a:p>
            <a:pPr algn="just">
              <a:lnSpc>
                <a:spcPts val="3633"/>
              </a:lnSpc>
            </a:pPr>
            <a:r>
              <a:rPr lang="en-US" sz="2595">
                <a:solidFill>
                  <a:srgbClr val="D7D9DD"/>
                </a:solidFill>
                <a:latin typeface="Poppins"/>
              </a:rPr>
              <a:t>Pada permainan pacman terdapat sejumlah karakter yang memiliki peran masing-masing dalam permainan ini</a:t>
            </a:r>
          </a:p>
        </p:txBody>
      </p:sp>
      <p:sp>
        <p:nvSpPr>
          <p:cNvPr name="TextBox 20" id="20"/>
          <p:cNvSpPr txBox="true"/>
          <p:nvPr/>
        </p:nvSpPr>
        <p:spPr>
          <a:xfrm rot="0">
            <a:off x="5746225" y="5417681"/>
            <a:ext cx="6889862" cy="4115544"/>
          </a:xfrm>
          <a:prstGeom prst="rect">
            <a:avLst/>
          </a:prstGeom>
        </p:spPr>
        <p:txBody>
          <a:bodyPr anchor="t" rtlCol="false" tIns="0" lIns="0" bIns="0" rIns="0">
            <a:spAutoFit/>
          </a:bodyPr>
          <a:lstStyle/>
          <a:p>
            <a:pPr algn="just">
              <a:lnSpc>
                <a:spcPts val="3633"/>
              </a:lnSpc>
            </a:pPr>
            <a:r>
              <a:rPr lang="en-US" sz="2595">
                <a:solidFill>
                  <a:srgbClr val="D7D9DD"/>
                </a:solidFill>
                <a:latin typeface="Poppins"/>
              </a:rPr>
              <a:t>Merupakan main character pada permainan pacman yang bertugas mengumpulkan titik-titik makanan (disebut “dots” atau “pellets”), menghindari kontak langsung dengan ghost, memakan energi (disebut “power pellets”) yang dapat memberikan kekuatan sementara untuk mengejar dan memakan para ghost</a:t>
            </a:r>
          </a:p>
        </p:txBody>
      </p:sp>
      <p:sp>
        <p:nvSpPr>
          <p:cNvPr name="TextBox 21" id="21"/>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11/29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0">
            <a:off x="15156050" y="8559730"/>
            <a:ext cx="5026887" cy="992810"/>
          </a:xfrm>
          <a:custGeom>
            <a:avLst/>
            <a:gdLst/>
            <a:ahLst/>
            <a:cxnLst/>
            <a:rect r="r" b="b" t="t" l="l"/>
            <a:pathLst>
              <a:path h="992810" w="5026887">
                <a:moveTo>
                  <a:pt x="0" y="0"/>
                </a:moveTo>
                <a:lnTo>
                  <a:pt x="5026887" y="0"/>
                </a:lnTo>
                <a:lnTo>
                  <a:pt x="5026887" y="992810"/>
                </a:lnTo>
                <a:lnTo>
                  <a:pt x="0" y="992810"/>
                </a:lnTo>
                <a:lnTo>
                  <a:pt x="0" y="0"/>
                </a:lnTo>
                <a:close/>
              </a:path>
            </a:pathLst>
          </a:custGeom>
          <a:blipFill>
            <a:blip r:embed="rId3">
              <a:alphaModFix amt="48000"/>
            </a:blip>
            <a:stretch>
              <a:fillRect l="0" t="0" r="0" b="0"/>
            </a:stretch>
          </a:blipFill>
        </p:spPr>
      </p:sp>
      <p:sp>
        <p:nvSpPr>
          <p:cNvPr name="Freeform 5" id="5"/>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grpSp>
        <p:nvGrpSpPr>
          <p:cNvPr name="Group 6" id="6"/>
          <p:cNvGrpSpPr/>
          <p:nvPr/>
        </p:nvGrpSpPr>
        <p:grpSpPr>
          <a:xfrm rot="0">
            <a:off x="1791809" y="8108908"/>
            <a:ext cx="3179893" cy="806998"/>
            <a:chOff x="0" y="0"/>
            <a:chExt cx="837503" cy="212543"/>
          </a:xfrm>
        </p:grpSpPr>
        <p:sp>
          <p:nvSpPr>
            <p:cNvPr name="Freeform 7" id="7"/>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F0B63A"/>
            </a:solidFill>
          </p:spPr>
        </p:sp>
        <p:sp>
          <p:nvSpPr>
            <p:cNvPr name="TextBox 8" id="8"/>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EBEDEF"/>
                  </a:solidFill>
                  <a:latin typeface="Poppins"/>
                </a:rPr>
                <a:t>Ghost / Hantu</a:t>
              </a:r>
            </a:p>
          </p:txBody>
        </p:sp>
      </p:grpSp>
      <p:sp>
        <p:nvSpPr>
          <p:cNvPr name="Freeform 9" id="9"/>
          <p:cNvSpPr/>
          <p:nvPr/>
        </p:nvSpPr>
        <p:spPr>
          <a:xfrm flipH="false" flipV="false" rot="-1005165">
            <a:off x="13973613" y="1130007"/>
            <a:ext cx="6303422" cy="7969326"/>
          </a:xfrm>
          <a:custGeom>
            <a:avLst/>
            <a:gdLst/>
            <a:ahLst/>
            <a:cxnLst/>
            <a:rect r="r" b="b" t="t" l="l"/>
            <a:pathLst>
              <a:path h="7969326" w="6303422">
                <a:moveTo>
                  <a:pt x="0" y="0"/>
                </a:moveTo>
                <a:lnTo>
                  <a:pt x="6303422" y="0"/>
                </a:lnTo>
                <a:lnTo>
                  <a:pt x="6303422" y="7969327"/>
                </a:lnTo>
                <a:lnTo>
                  <a:pt x="0" y="7969327"/>
                </a:lnTo>
                <a:lnTo>
                  <a:pt x="0" y="0"/>
                </a:lnTo>
                <a:close/>
              </a:path>
            </a:pathLst>
          </a:custGeom>
          <a:blipFill>
            <a:blip r:embed="rId5"/>
            <a:stretch>
              <a:fillRect l="0" t="0" r="0" b="0"/>
            </a:stretch>
          </a:blipFill>
        </p:spPr>
      </p:sp>
      <p:sp>
        <p:nvSpPr>
          <p:cNvPr name="Freeform 10" id="10"/>
          <p:cNvSpPr/>
          <p:nvPr/>
        </p:nvSpPr>
        <p:spPr>
          <a:xfrm flipH="true" flipV="false" rot="0">
            <a:off x="12930256" y="2258796"/>
            <a:ext cx="2622343" cy="1777760"/>
          </a:xfrm>
          <a:custGeom>
            <a:avLst/>
            <a:gdLst/>
            <a:ahLst/>
            <a:cxnLst/>
            <a:rect r="r" b="b" t="t" l="l"/>
            <a:pathLst>
              <a:path h="1777760" w="2622343">
                <a:moveTo>
                  <a:pt x="2622343" y="0"/>
                </a:moveTo>
                <a:lnTo>
                  <a:pt x="0" y="0"/>
                </a:lnTo>
                <a:lnTo>
                  <a:pt x="0" y="1777760"/>
                </a:lnTo>
                <a:lnTo>
                  <a:pt x="2622343" y="1777760"/>
                </a:lnTo>
                <a:lnTo>
                  <a:pt x="2622343" y="0"/>
                </a:lnTo>
                <a:close/>
              </a:path>
            </a:pathLst>
          </a:custGeom>
          <a:blipFill>
            <a:blip r:embed="rId6"/>
            <a:stretch>
              <a:fillRect l="0" t="0" r="0" b="0"/>
            </a:stretch>
          </a:blipFill>
        </p:spPr>
      </p:sp>
      <p:sp>
        <p:nvSpPr>
          <p:cNvPr name="Freeform 11" id="11"/>
          <p:cNvSpPr/>
          <p:nvPr/>
        </p:nvSpPr>
        <p:spPr>
          <a:xfrm flipH="false" flipV="false" rot="0">
            <a:off x="9427248" y="2923816"/>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7"/>
            <a:stretch>
              <a:fillRect l="0" t="0" r="0" b="0"/>
            </a:stretch>
          </a:blipFill>
        </p:spPr>
      </p:sp>
      <p:sp>
        <p:nvSpPr>
          <p:cNvPr name="Freeform 12" id="12"/>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7"/>
            <a:stretch>
              <a:fillRect l="0" t="0" r="0" b="0"/>
            </a:stretch>
          </a:blipFill>
        </p:spPr>
      </p:sp>
      <p:sp>
        <p:nvSpPr>
          <p:cNvPr name="Freeform 13" id="13"/>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8"/>
            <a:stretch>
              <a:fillRect l="0" t="0" r="0" b="0"/>
            </a:stretch>
          </a:blipFill>
        </p:spPr>
      </p:sp>
      <p:sp>
        <p:nvSpPr>
          <p:cNvPr name="Freeform 14" id="14"/>
          <p:cNvSpPr/>
          <p:nvPr/>
        </p:nvSpPr>
        <p:spPr>
          <a:xfrm flipH="false" flipV="false" rot="0">
            <a:off x="13595416" y="8156231"/>
            <a:ext cx="394783" cy="403499"/>
          </a:xfrm>
          <a:custGeom>
            <a:avLst/>
            <a:gdLst/>
            <a:ahLst/>
            <a:cxnLst/>
            <a:rect r="r" b="b" t="t" l="l"/>
            <a:pathLst>
              <a:path h="403499" w="394783">
                <a:moveTo>
                  <a:pt x="0" y="0"/>
                </a:moveTo>
                <a:lnTo>
                  <a:pt x="394783" y="0"/>
                </a:lnTo>
                <a:lnTo>
                  <a:pt x="394783" y="403499"/>
                </a:lnTo>
                <a:lnTo>
                  <a:pt x="0" y="403499"/>
                </a:lnTo>
                <a:lnTo>
                  <a:pt x="0" y="0"/>
                </a:lnTo>
                <a:close/>
              </a:path>
            </a:pathLst>
          </a:custGeom>
          <a:blipFill>
            <a:blip r:embed="rId8"/>
            <a:stretch>
              <a:fillRect l="0" t="0" r="0" b="0"/>
            </a:stretch>
          </a:blipFill>
        </p:spPr>
      </p:sp>
      <p:grpSp>
        <p:nvGrpSpPr>
          <p:cNvPr name="Group 15" id="15"/>
          <p:cNvGrpSpPr/>
          <p:nvPr/>
        </p:nvGrpSpPr>
        <p:grpSpPr>
          <a:xfrm rot="0">
            <a:off x="1548935" y="1346270"/>
            <a:ext cx="6519269" cy="2545543"/>
            <a:chOff x="0" y="0"/>
            <a:chExt cx="8692358" cy="3394057"/>
          </a:xfrm>
        </p:grpSpPr>
        <p:sp>
          <p:nvSpPr>
            <p:cNvPr name="TextBox 16" id="16"/>
            <p:cNvSpPr txBox="true"/>
            <p:nvPr/>
          </p:nvSpPr>
          <p:spPr>
            <a:xfrm rot="0">
              <a:off x="12700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Karakter</a:t>
              </a:r>
            </a:p>
          </p:txBody>
        </p:sp>
        <p:sp>
          <p:nvSpPr>
            <p:cNvPr name="TextBox 17" id="17"/>
            <p:cNvSpPr txBox="true"/>
            <p:nvPr/>
          </p:nvSpPr>
          <p:spPr>
            <a:xfrm rot="0">
              <a:off x="0" y="1650982"/>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Game</a:t>
              </a:r>
            </a:p>
          </p:txBody>
        </p:sp>
      </p:grpSp>
      <p:sp>
        <p:nvSpPr>
          <p:cNvPr name="TextBox 18" id="18"/>
          <p:cNvSpPr txBox="true"/>
          <p:nvPr/>
        </p:nvSpPr>
        <p:spPr>
          <a:xfrm rot="0">
            <a:off x="5982317" y="4242436"/>
            <a:ext cx="6889862" cy="5029944"/>
          </a:xfrm>
          <a:prstGeom prst="rect">
            <a:avLst/>
          </a:prstGeom>
        </p:spPr>
        <p:txBody>
          <a:bodyPr anchor="t" rtlCol="false" tIns="0" lIns="0" bIns="0" rIns="0">
            <a:spAutoFit/>
          </a:bodyPr>
          <a:lstStyle/>
          <a:p>
            <a:pPr algn="just">
              <a:lnSpc>
                <a:spcPts val="3633"/>
              </a:lnSpc>
            </a:pPr>
            <a:r>
              <a:rPr lang="en-US" sz="2595">
                <a:solidFill>
                  <a:srgbClr val="D7D9DD"/>
                </a:solidFill>
                <a:latin typeface="Poppins"/>
              </a:rPr>
              <a:t>Merupakan musuh utama dalam permainan Pacman yang berusaha untuk menangkap dan menghalangi pac-man dalam mengumpulkan dot makanan di labirin. Dalam beberapa varian permainan pacman terdapat berbagai jenis ghost yang memiliki perilaku dan kemampuan yang berbeda, seperti kecepatan gerakan, pola pengejaran, dan kemampuan khusus lainnya</a:t>
            </a:r>
          </a:p>
        </p:txBody>
      </p:sp>
      <p:grpSp>
        <p:nvGrpSpPr>
          <p:cNvPr name="Group 19" id="19"/>
          <p:cNvGrpSpPr/>
          <p:nvPr/>
        </p:nvGrpSpPr>
        <p:grpSpPr>
          <a:xfrm rot="0">
            <a:off x="2058164" y="4631075"/>
            <a:ext cx="2647182" cy="2830133"/>
            <a:chOff x="0" y="0"/>
            <a:chExt cx="3529576" cy="3773511"/>
          </a:xfrm>
        </p:grpSpPr>
        <p:sp>
          <p:nvSpPr>
            <p:cNvPr name="Freeform 20" id="20"/>
            <p:cNvSpPr/>
            <p:nvPr/>
          </p:nvSpPr>
          <p:spPr>
            <a:xfrm flipH="false" flipV="false" rot="0">
              <a:off x="0" y="0"/>
              <a:ext cx="1665390" cy="1795569"/>
            </a:xfrm>
            <a:custGeom>
              <a:avLst/>
              <a:gdLst/>
              <a:ahLst/>
              <a:cxnLst/>
              <a:rect r="r" b="b" t="t" l="l"/>
              <a:pathLst>
                <a:path h="1795569" w="1665390">
                  <a:moveTo>
                    <a:pt x="0" y="0"/>
                  </a:moveTo>
                  <a:lnTo>
                    <a:pt x="1665390" y="0"/>
                  </a:lnTo>
                  <a:lnTo>
                    <a:pt x="1665390" y="1795569"/>
                  </a:lnTo>
                  <a:lnTo>
                    <a:pt x="0" y="1795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864186" y="0"/>
              <a:ext cx="1665390" cy="1795569"/>
            </a:xfrm>
            <a:custGeom>
              <a:avLst/>
              <a:gdLst/>
              <a:ahLst/>
              <a:cxnLst/>
              <a:rect r="r" b="b" t="t" l="l"/>
              <a:pathLst>
                <a:path h="1795569" w="1665390">
                  <a:moveTo>
                    <a:pt x="0" y="0"/>
                  </a:moveTo>
                  <a:lnTo>
                    <a:pt x="1665390" y="0"/>
                  </a:lnTo>
                  <a:lnTo>
                    <a:pt x="1665390" y="1795569"/>
                  </a:lnTo>
                  <a:lnTo>
                    <a:pt x="0" y="17955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0" y="1977942"/>
              <a:ext cx="1665390" cy="1795569"/>
            </a:xfrm>
            <a:custGeom>
              <a:avLst/>
              <a:gdLst/>
              <a:ahLst/>
              <a:cxnLst/>
              <a:rect r="r" b="b" t="t" l="l"/>
              <a:pathLst>
                <a:path h="1795569" w="1665390">
                  <a:moveTo>
                    <a:pt x="0" y="0"/>
                  </a:moveTo>
                  <a:lnTo>
                    <a:pt x="1665390" y="0"/>
                  </a:lnTo>
                  <a:lnTo>
                    <a:pt x="1665390" y="1795569"/>
                  </a:lnTo>
                  <a:lnTo>
                    <a:pt x="0" y="17955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864186" y="1977942"/>
              <a:ext cx="1665390" cy="1795569"/>
            </a:xfrm>
            <a:custGeom>
              <a:avLst/>
              <a:gdLst/>
              <a:ahLst/>
              <a:cxnLst/>
              <a:rect r="r" b="b" t="t" l="l"/>
              <a:pathLst>
                <a:path h="1795569" w="1665390">
                  <a:moveTo>
                    <a:pt x="0" y="0"/>
                  </a:moveTo>
                  <a:lnTo>
                    <a:pt x="1665390" y="0"/>
                  </a:lnTo>
                  <a:lnTo>
                    <a:pt x="1665390" y="1795569"/>
                  </a:lnTo>
                  <a:lnTo>
                    <a:pt x="0" y="1795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24" id="24"/>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12/29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2030990" y="2190589"/>
            <a:ext cx="6568210" cy="5778730"/>
          </a:xfrm>
          <a:custGeom>
            <a:avLst/>
            <a:gdLst/>
            <a:ahLst/>
            <a:cxnLst/>
            <a:rect r="r" b="b" t="t" l="l"/>
            <a:pathLst>
              <a:path h="5778730" w="6568210">
                <a:moveTo>
                  <a:pt x="0" y="0"/>
                </a:moveTo>
                <a:lnTo>
                  <a:pt x="6568209" y="0"/>
                </a:lnTo>
                <a:lnTo>
                  <a:pt x="6568209" y="5778730"/>
                </a:lnTo>
                <a:lnTo>
                  <a:pt x="0" y="5778730"/>
                </a:lnTo>
                <a:lnTo>
                  <a:pt x="0" y="0"/>
                </a:lnTo>
                <a:close/>
              </a:path>
            </a:pathLst>
          </a:custGeom>
          <a:blipFill>
            <a:blip r:embed="rId6"/>
            <a:stretch>
              <a:fillRect l="0" t="0" r="0" b="0"/>
            </a:stretch>
          </a:blipFill>
        </p:spPr>
      </p:sp>
      <p:sp>
        <p:nvSpPr>
          <p:cNvPr name="TextBox 12" id="12"/>
          <p:cNvSpPr txBox="true"/>
          <p:nvPr/>
        </p:nvSpPr>
        <p:spPr>
          <a:xfrm rot="0">
            <a:off x="10038733" y="1812995"/>
            <a:ext cx="6952686" cy="12858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Pergerakan</a:t>
            </a:r>
          </a:p>
        </p:txBody>
      </p:sp>
      <p:sp>
        <p:nvSpPr>
          <p:cNvPr name="TextBox 13" id="13"/>
          <p:cNvSpPr txBox="true"/>
          <p:nvPr/>
        </p:nvSpPr>
        <p:spPr>
          <a:xfrm rot="0">
            <a:off x="10038733" y="3082188"/>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Ghost</a:t>
            </a:r>
          </a:p>
        </p:txBody>
      </p:sp>
      <p:sp>
        <p:nvSpPr>
          <p:cNvPr name="TextBox 14" id="14"/>
          <p:cNvSpPr txBox="true"/>
          <p:nvPr/>
        </p:nvSpPr>
        <p:spPr>
          <a:xfrm rot="0">
            <a:off x="10133983" y="4615718"/>
            <a:ext cx="7528015" cy="2284616"/>
          </a:xfrm>
          <a:prstGeom prst="rect">
            <a:avLst/>
          </a:prstGeom>
        </p:spPr>
        <p:txBody>
          <a:bodyPr anchor="t" rtlCol="false" tIns="0" lIns="0" bIns="0" rIns="0">
            <a:spAutoFit/>
          </a:bodyPr>
          <a:lstStyle/>
          <a:p>
            <a:pPr algn="just">
              <a:lnSpc>
                <a:spcPts val="3642"/>
              </a:lnSpc>
            </a:pPr>
            <a:r>
              <a:rPr lang="en-US" sz="2601">
                <a:solidFill>
                  <a:srgbClr val="5E5F60"/>
                </a:solidFill>
                <a:latin typeface="Poppins"/>
              </a:rPr>
              <a:t>Ghost pada permainan pacman memiliki beberapa jenis gerakan untuk setiap peran. Peran yang ada yaitu Blinky, Pink, Inky, dan Clyde. Serta 4 jenis gerakannya yaitu chase, scatter, frightened, dan eaten</a:t>
            </a:r>
          </a:p>
        </p:txBody>
      </p:sp>
      <p:sp>
        <p:nvSpPr>
          <p:cNvPr name="TextBox 15" id="15"/>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13/29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10038733" y="1812995"/>
            <a:ext cx="859102" cy="12858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1. </a:t>
            </a:r>
          </a:p>
        </p:txBody>
      </p:sp>
      <p:sp>
        <p:nvSpPr>
          <p:cNvPr name="TextBox 12" id="12"/>
          <p:cNvSpPr txBox="true"/>
          <p:nvPr/>
        </p:nvSpPr>
        <p:spPr>
          <a:xfrm rot="0">
            <a:off x="10930531" y="1812995"/>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Chase</a:t>
            </a:r>
          </a:p>
        </p:txBody>
      </p:sp>
      <p:sp>
        <p:nvSpPr>
          <p:cNvPr name="TextBox 13" id="13"/>
          <p:cNvSpPr txBox="true"/>
          <p:nvPr/>
        </p:nvSpPr>
        <p:spPr>
          <a:xfrm rot="0">
            <a:off x="10133983" y="3469696"/>
            <a:ext cx="7125317" cy="3655034"/>
          </a:xfrm>
          <a:prstGeom prst="rect">
            <a:avLst/>
          </a:prstGeom>
        </p:spPr>
        <p:txBody>
          <a:bodyPr anchor="t" rtlCol="false" tIns="0" lIns="0" bIns="0" rIns="0">
            <a:spAutoFit/>
          </a:bodyPr>
          <a:lstStyle/>
          <a:p>
            <a:pPr algn="just">
              <a:lnSpc>
                <a:spcPts val="3642"/>
              </a:lnSpc>
            </a:pPr>
            <a:r>
              <a:rPr lang="en-US" sz="2601">
                <a:solidFill>
                  <a:srgbClr val="5E5F60"/>
                </a:solidFill>
                <a:latin typeface="Poppins"/>
              </a:rPr>
              <a:t>gerakan chase terjadi ketika permainan baru dimulai, para ghost akan keluar dari tempatnya dan mulai mengejar pac man satu per satu. Setiap peran ghost memiliki sifat dan keunikannya masing-masing. Blinky (ghost merah) akan langsung mencari dari pac man dan mengejar dengan agresif</a:t>
            </a:r>
          </a:p>
        </p:txBody>
      </p:sp>
      <p:sp>
        <p:nvSpPr>
          <p:cNvPr name="Freeform 14" id="14"/>
          <p:cNvSpPr/>
          <p:nvPr/>
        </p:nvSpPr>
        <p:spPr>
          <a:xfrm flipH="false" flipV="false" rot="0">
            <a:off x="2589360" y="2417766"/>
            <a:ext cx="5451469" cy="5451469"/>
          </a:xfrm>
          <a:custGeom>
            <a:avLst/>
            <a:gdLst/>
            <a:ahLst/>
            <a:cxnLst/>
            <a:rect r="r" b="b" t="t" l="l"/>
            <a:pathLst>
              <a:path h="5451469" w="5451469">
                <a:moveTo>
                  <a:pt x="0" y="0"/>
                </a:moveTo>
                <a:lnTo>
                  <a:pt x="5451469" y="0"/>
                </a:lnTo>
                <a:lnTo>
                  <a:pt x="5451469" y="5451468"/>
                </a:lnTo>
                <a:lnTo>
                  <a:pt x="0" y="5451468"/>
                </a:lnTo>
                <a:lnTo>
                  <a:pt x="0" y="0"/>
                </a:lnTo>
                <a:close/>
              </a:path>
            </a:pathLst>
          </a:custGeom>
          <a:blipFill>
            <a:blip r:embed="rId6"/>
            <a:stretch>
              <a:fillRect l="0" t="0" r="-169049" b="-136710"/>
            </a:stretch>
          </a:blipFill>
        </p:spPr>
      </p:sp>
      <p:sp>
        <p:nvSpPr>
          <p:cNvPr name="TextBox 15" id="15"/>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14/29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2589360" y="2417766"/>
            <a:ext cx="5451469" cy="5451469"/>
          </a:xfrm>
          <a:custGeom>
            <a:avLst/>
            <a:gdLst/>
            <a:ahLst/>
            <a:cxnLst/>
            <a:rect r="r" b="b" t="t" l="l"/>
            <a:pathLst>
              <a:path h="5451469" w="5451469">
                <a:moveTo>
                  <a:pt x="0" y="0"/>
                </a:moveTo>
                <a:lnTo>
                  <a:pt x="5451469" y="0"/>
                </a:lnTo>
                <a:lnTo>
                  <a:pt x="5451469" y="5451468"/>
                </a:lnTo>
                <a:lnTo>
                  <a:pt x="0" y="5451468"/>
                </a:lnTo>
                <a:lnTo>
                  <a:pt x="0" y="0"/>
                </a:lnTo>
                <a:close/>
              </a:path>
            </a:pathLst>
          </a:custGeom>
          <a:blipFill>
            <a:blip r:embed="rId6"/>
            <a:stretch>
              <a:fillRect l="0" t="0" r="-169049" b="-136710"/>
            </a:stretch>
          </a:blipFill>
        </p:spPr>
      </p:sp>
      <p:sp>
        <p:nvSpPr>
          <p:cNvPr name="TextBox 12" id="12"/>
          <p:cNvSpPr txBox="true"/>
          <p:nvPr/>
        </p:nvSpPr>
        <p:spPr>
          <a:xfrm rot="0">
            <a:off x="10133983" y="2692095"/>
            <a:ext cx="7125317" cy="3976955"/>
          </a:xfrm>
          <a:prstGeom prst="rect">
            <a:avLst/>
          </a:prstGeom>
        </p:spPr>
        <p:txBody>
          <a:bodyPr anchor="t" rtlCol="false" tIns="0" lIns="0" bIns="0" rIns="0">
            <a:spAutoFit/>
          </a:bodyPr>
          <a:lstStyle/>
          <a:p>
            <a:pPr algn="just">
              <a:lnSpc>
                <a:spcPts val="3922"/>
              </a:lnSpc>
            </a:pPr>
            <a:r>
              <a:rPr lang="en-US" sz="2801">
                <a:solidFill>
                  <a:srgbClr val="5E5F60"/>
                </a:solidFill>
                <a:latin typeface="Poppins"/>
              </a:rPr>
              <a:t>Pinky (ghost pink) akan mencoba untuk menyergap pac man dari depan dan menghalangi jalan, Inky (ghost biru neon) akan ber keliling dengan pergerakan yang sulit diprediksi, dan yang terakhir clyde (ghost oranye) akan bergerak secara random dan terlihat menjauhi pac man.</a:t>
            </a:r>
          </a:p>
        </p:txBody>
      </p:sp>
      <p:sp>
        <p:nvSpPr>
          <p:cNvPr name="TextBox 13" id="13"/>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15/29</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10038733" y="1812995"/>
            <a:ext cx="1109523" cy="12858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2. </a:t>
            </a:r>
          </a:p>
        </p:txBody>
      </p:sp>
      <p:sp>
        <p:nvSpPr>
          <p:cNvPr name="TextBox 12" id="12"/>
          <p:cNvSpPr txBox="true"/>
          <p:nvPr/>
        </p:nvSpPr>
        <p:spPr>
          <a:xfrm rot="0">
            <a:off x="11121031" y="1812995"/>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Scatter</a:t>
            </a:r>
          </a:p>
        </p:txBody>
      </p:sp>
      <p:sp>
        <p:nvSpPr>
          <p:cNvPr name="TextBox 13" id="13"/>
          <p:cNvSpPr txBox="true"/>
          <p:nvPr/>
        </p:nvSpPr>
        <p:spPr>
          <a:xfrm rot="0">
            <a:off x="10133983" y="3374446"/>
            <a:ext cx="7125317" cy="3655034"/>
          </a:xfrm>
          <a:prstGeom prst="rect">
            <a:avLst/>
          </a:prstGeom>
        </p:spPr>
        <p:txBody>
          <a:bodyPr anchor="t" rtlCol="false" tIns="0" lIns="0" bIns="0" rIns="0">
            <a:spAutoFit/>
          </a:bodyPr>
          <a:lstStyle/>
          <a:p>
            <a:pPr algn="just">
              <a:lnSpc>
                <a:spcPts val="3642"/>
              </a:lnSpc>
            </a:pPr>
            <a:r>
              <a:rPr lang="en-US" sz="2601">
                <a:solidFill>
                  <a:srgbClr val="5E5F60"/>
                </a:solidFill>
                <a:latin typeface="Poppins"/>
              </a:rPr>
              <a:t>gerakan scatter terjadi dimana ghost akan berhenti mengejar pac man dan akan bergerak secara berulang-ulang pada keempat sudut perta. Blinky akan berputar ke bagian atas kanan, Pinky akan berputar ke area kiri atas, Inky akan berputar ke bawah kanan, dan Clyde akan bergerak ke kiri bawah</a:t>
            </a:r>
          </a:p>
        </p:txBody>
      </p:sp>
      <p:sp>
        <p:nvSpPr>
          <p:cNvPr name="Freeform 14" id="14"/>
          <p:cNvSpPr/>
          <p:nvPr/>
        </p:nvSpPr>
        <p:spPr>
          <a:xfrm flipH="false" flipV="false" rot="0">
            <a:off x="2659233" y="2487639"/>
            <a:ext cx="5311722" cy="5311722"/>
          </a:xfrm>
          <a:custGeom>
            <a:avLst/>
            <a:gdLst/>
            <a:ahLst/>
            <a:cxnLst/>
            <a:rect r="r" b="b" t="t" l="l"/>
            <a:pathLst>
              <a:path h="5311722" w="5311722">
                <a:moveTo>
                  <a:pt x="0" y="0"/>
                </a:moveTo>
                <a:lnTo>
                  <a:pt x="5311722" y="0"/>
                </a:lnTo>
                <a:lnTo>
                  <a:pt x="5311722" y="5311722"/>
                </a:lnTo>
                <a:lnTo>
                  <a:pt x="0" y="5311722"/>
                </a:lnTo>
                <a:lnTo>
                  <a:pt x="0" y="0"/>
                </a:lnTo>
                <a:close/>
              </a:path>
            </a:pathLst>
          </a:custGeom>
          <a:blipFill>
            <a:blip r:embed="rId6"/>
            <a:stretch>
              <a:fillRect l="-161795" t="0" r="-16739" b="-145055"/>
            </a:stretch>
          </a:blipFill>
        </p:spPr>
      </p:sp>
      <p:sp>
        <p:nvSpPr>
          <p:cNvPr name="TextBox 15" id="15"/>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16/29</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10038733" y="1812995"/>
            <a:ext cx="1109523" cy="12858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3. </a:t>
            </a:r>
          </a:p>
        </p:txBody>
      </p:sp>
      <p:sp>
        <p:nvSpPr>
          <p:cNvPr name="TextBox 12" id="12"/>
          <p:cNvSpPr txBox="true"/>
          <p:nvPr/>
        </p:nvSpPr>
        <p:spPr>
          <a:xfrm rot="0">
            <a:off x="11121031" y="1812995"/>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Frightened</a:t>
            </a:r>
          </a:p>
        </p:txBody>
      </p:sp>
      <p:sp>
        <p:nvSpPr>
          <p:cNvPr name="TextBox 13" id="13"/>
          <p:cNvSpPr txBox="true"/>
          <p:nvPr/>
        </p:nvSpPr>
        <p:spPr>
          <a:xfrm rot="0">
            <a:off x="10133983" y="3374446"/>
            <a:ext cx="7125317" cy="3655034"/>
          </a:xfrm>
          <a:prstGeom prst="rect">
            <a:avLst/>
          </a:prstGeom>
        </p:spPr>
        <p:txBody>
          <a:bodyPr anchor="t" rtlCol="false" tIns="0" lIns="0" bIns="0" rIns="0">
            <a:spAutoFit/>
          </a:bodyPr>
          <a:lstStyle/>
          <a:p>
            <a:pPr algn="just">
              <a:lnSpc>
                <a:spcPts val="3642"/>
              </a:lnSpc>
            </a:pPr>
            <a:r>
              <a:rPr lang="en-US" sz="2601">
                <a:solidFill>
                  <a:srgbClr val="5E5F60"/>
                </a:solidFill>
                <a:latin typeface="Poppins"/>
              </a:rPr>
              <a:t>gerakan ini terjadi ketika pac man berhasil memakan energizer. Saat ini terjadi, maka semua ghost akan berubah warna menjadi biru, dan akan bergerak mengelilingi labirin dan pada saat ini juga pac man dapat mengejar para ghost untuk mendapatkan poin, gerakan ini bersifat sementara</a:t>
            </a:r>
          </a:p>
        </p:txBody>
      </p:sp>
      <p:sp>
        <p:nvSpPr>
          <p:cNvPr name="Freeform 14" id="14"/>
          <p:cNvSpPr/>
          <p:nvPr/>
        </p:nvSpPr>
        <p:spPr>
          <a:xfrm flipH="false" flipV="false" rot="0">
            <a:off x="2645264" y="2473669"/>
            <a:ext cx="5339662" cy="5339662"/>
          </a:xfrm>
          <a:custGeom>
            <a:avLst/>
            <a:gdLst/>
            <a:ahLst/>
            <a:cxnLst/>
            <a:rect r="r" b="b" t="t" l="l"/>
            <a:pathLst>
              <a:path h="5339662" w="5339662">
                <a:moveTo>
                  <a:pt x="0" y="0"/>
                </a:moveTo>
                <a:lnTo>
                  <a:pt x="5339661" y="0"/>
                </a:lnTo>
                <a:lnTo>
                  <a:pt x="5339661" y="5339662"/>
                </a:lnTo>
                <a:lnTo>
                  <a:pt x="0" y="5339662"/>
                </a:lnTo>
                <a:lnTo>
                  <a:pt x="0" y="0"/>
                </a:lnTo>
                <a:close/>
              </a:path>
            </a:pathLst>
          </a:custGeom>
          <a:blipFill>
            <a:blip r:embed="rId6"/>
            <a:stretch>
              <a:fillRect l="-115742" t="-89810" r="0" b="0"/>
            </a:stretch>
          </a:blipFill>
        </p:spPr>
      </p:sp>
      <p:sp>
        <p:nvSpPr>
          <p:cNvPr name="TextBox 15" id="15"/>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17/29</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00893" y="2700893"/>
            <a:ext cx="10287000" cy="4885213"/>
          </a:xfrm>
          <a:custGeom>
            <a:avLst/>
            <a:gdLst/>
            <a:ahLst/>
            <a:cxnLst/>
            <a:rect r="r" b="b" t="t" l="l"/>
            <a:pathLst>
              <a:path h="4885213" w="10287000">
                <a:moveTo>
                  <a:pt x="0" y="0"/>
                </a:moveTo>
                <a:lnTo>
                  <a:pt x="10287000" y="0"/>
                </a:lnTo>
                <a:lnTo>
                  <a:pt x="10287000" y="4885214"/>
                </a:lnTo>
                <a:lnTo>
                  <a:pt x="0" y="4885214"/>
                </a:lnTo>
                <a:lnTo>
                  <a:pt x="0" y="0"/>
                </a:lnTo>
                <a:close/>
              </a:path>
            </a:pathLst>
          </a:custGeom>
          <a:blipFill>
            <a:blip r:embed="rId4"/>
            <a:stretch>
              <a:fillRect l="-98266" t="-179735" r="-210520" b="-204463"/>
            </a:stretch>
          </a:blipFill>
        </p:spPr>
      </p:sp>
      <p:sp>
        <p:nvSpPr>
          <p:cNvPr name="Freeform 4" id="4"/>
          <p:cNvSpPr/>
          <p:nvPr/>
        </p:nvSpPr>
        <p:spPr>
          <a:xfrm flipH="false" flipV="false" rot="0">
            <a:off x="1744412" y="8044771"/>
            <a:ext cx="7424603" cy="1466359"/>
          </a:xfrm>
          <a:custGeom>
            <a:avLst/>
            <a:gdLst/>
            <a:ahLst/>
            <a:cxnLst/>
            <a:rect r="r" b="b" t="t" l="l"/>
            <a:pathLst>
              <a:path h="1466359" w="7424603">
                <a:moveTo>
                  <a:pt x="0" y="0"/>
                </a:moveTo>
                <a:lnTo>
                  <a:pt x="7424603" y="0"/>
                </a:lnTo>
                <a:lnTo>
                  <a:pt x="7424603" y="1466359"/>
                </a:lnTo>
                <a:lnTo>
                  <a:pt x="0" y="1466359"/>
                </a:lnTo>
                <a:lnTo>
                  <a:pt x="0" y="0"/>
                </a:lnTo>
                <a:close/>
              </a:path>
            </a:pathLst>
          </a:custGeom>
          <a:blipFill>
            <a:blip r:embed="rId5">
              <a:alphaModFix amt="54000"/>
            </a:blip>
            <a:stretch>
              <a:fillRect l="0" t="0" r="0" b="0"/>
            </a:stretch>
          </a:blipFill>
        </p:spPr>
      </p:sp>
      <p:grpSp>
        <p:nvGrpSpPr>
          <p:cNvPr name="Group 5" id="5"/>
          <p:cNvGrpSpPr/>
          <p:nvPr/>
        </p:nvGrpSpPr>
        <p:grpSpPr>
          <a:xfrm rot="0">
            <a:off x="10070849" y="7752732"/>
            <a:ext cx="3179893" cy="806998"/>
            <a:chOff x="0" y="0"/>
            <a:chExt cx="837503" cy="212543"/>
          </a:xfrm>
        </p:grpSpPr>
        <p:sp>
          <p:nvSpPr>
            <p:cNvPr name="Freeform 6" id="6"/>
            <p:cNvSpPr/>
            <p:nvPr/>
          </p:nvSpPr>
          <p:spPr>
            <a:xfrm flipH="false" flipV="false" rot="0">
              <a:off x="0" y="0"/>
              <a:ext cx="837503" cy="212543"/>
            </a:xfrm>
            <a:custGeom>
              <a:avLst/>
              <a:gdLst/>
              <a:ahLst/>
              <a:cxnLst/>
              <a:rect r="r" b="b" t="t" l="l"/>
              <a:pathLst>
                <a:path h="212543" w="837503">
                  <a:moveTo>
                    <a:pt x="106271" y="0"/>
                  </a:moveTo>
                  <a:lnTo>
                    <a:pt x="731231" y="0"/>
                  </a:lnTo>
                  <a:cubicBezTo>
                    <a:pt x="759416" y="0"/>
                    <a:pt x="786447" y="11196"/>
                    <a:pt x="806377" y="31126"/>
                  </a:cubicBezTo>
                  <a:cubicBezTo>
                    <a:pt x="826306" y="51056"/>
                    <a:pt x="837503" y="78086"/>
                    <a:pt x="837503" y="106271"/>
                  </a:cubicBezTo>
                  <a:lnTo>
                    <a:pt x="837503" y="106271"/>
                  </a:lnTo>
                  <a:cubicBezTo>
                    <a:pt x="837503" y="134456"/>
                    <a:pt x="826306" y="161487"/>
                    <a:pt x="806377" y="181417"/>
                  </a:cubicBezTo>
                  <a:cubicBezTo>
                    <a:pt x="786447" y="201346"/>
                    <a:pt x="759416" y="212543"/>
                    <a:pt x="731231" y="212543"/>
                  </a:cubicBezTo>
                  <a:lnTo>
                    <a:pt x="106271" y="212543"/>
                  </a:lnTo>
                  <a:cubicBezTo>
                    <a:pt x="78086" y="212543"/>
                    <a:pt x="51056" y="201346"/>
                    <a:pt x="31126" y="181417"/>
                  </a:cubicBezTo>
                  <a:cubicBezTo>
                    <a:pt x="11196" y="161487"/>
                    <a:pt x="0" y="134456"/>
                    <a:pt x="0" y="106271"/>
                  </a:cubicBezTo>
                  <a:lnTo>
                    <a:pt x="0" y="106271"/>
                  </a:lnTo>
                  <a:cubicBezTo>
                    <a:pt x="0" y="78086"/>
                    <a:pt x="11196" y="51056"/>
                    <a:pt x="31126" y="31126"/>
                  </a:cubicBezTo>
                  <a:cubicBezTo>
                    <a:pt x="51056" y="11196"/>
                    <a:pt x="78086" y="0"/>
                    <a:pt x="106271" y="0"/>
                  </a:cubicBezTo>
                  <a:close/>
                </a:path>
              </a:pathLst>
            </a:custGeom>
            <a:solidFill>
              <a:srgbClr val="593D9B"/>
            </a:solidFill>
          </p:spPr>
        </p:sp>
        <p:sp>
          <p:nvSpPr>
            <p:cNvPr name="TextBox 7" id="7"/>
            <p:cNvSpPr txBox="true"/>
            <p:nvPr/>
          </p:nvSpPr>
          <p:spPr>
            <a:xfrm>
              <a:off x="0" y="-76200"/>
              <a:ext cx="837503" cy="288743"/>
            </a:xfrm>
            <a:prstGeom prst="rect">
              <a:avLst/>
            </a:prstGeom>
          </p:spPr>
          <p:txBody>
            <a:bodyPr anchor="ctr" rtlCol="false" tIns="50800" lIns="50800" bIns="50800" rIns="50800"/>
            <a:lstStyle/>
            <a:p>
              <a:pPr algn="ctr">
                <a:lnSpc>
                  <a:spcPts val="3500"/>
                </a:lnSpc>
              </a:pPr>
              <a:r>
                <a:rPr lang="en-US" sz="2500">
                  <a:solidFill>
                    <a:srgbClr val="D7D9DD"/>
                  </a:solidFill>
                  <a:latin typeface="Poppins"/>
                </a:rPr>
                <a:t>Read more</a:t>
              </a:r>
            </a:p>
          </p:txBody>
        </p:sp>
      </p:grpSp>
      <p:grpSp>
        <p:nvGrpSpPr>
          <p:cNvPr name="Group 8" id="8"/>
          <p:cNvGrpSpPr/>
          <p:nvPr/>
        </p:nvGrpSpPr>
        <p:grpSpPr>
          <a:xfrm rot="0">
            <a:off x="1548513" y="1566560"/>
            <a:ext cx="7533162" cy="7026788"/>
            <a:chOff x="0" y="0"/>
            <a:chExt cx="1487123" cy="1387160"/>
          </a:xfrm>
        </p:grpSpPr>
        <p:sp>
          <p:nvSpPr>
            <p:cNvPr name="Freeform 9" id="9"/>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0" id="10"/>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sp>
        <p:nvSpPr>
          <p:cNvPr name="TextBox 11" id="11"/>
          <p:cNvSpPr txBox="true"/>
          <p:nvPr/>
        </p:nvSpPr>
        <p:spPr>
          <a:xfrm rot="0">
            <a:off x="10038733" y="1812995"/>
            <a:ext cx="1109523" cy="12858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4. </a:t>
            </a:r>
          </a:p>
        </p:txBody>
      </p:sp>
      <p:sp>
        <p:nvSpPr>
          <p:cNvPr name="TextBox 12" id="12"/>
          <p:cNvSpPr txBox="true"/>
          <p:nvPr/>
        </p:nvSpPr>
        <p:spPr>
          <a:xfrm rot="0">
            <a:off x="11216281" y="1812995"/>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Eaten</a:t>
            </a:r>
          </a:p>
        </p:txBody>
      </p:sp>
      <p:sp>
        <p:nvSpPr>
          <p:cNvPr name="TextBox 13" id="13"/>
          <p:cNvSpPr txBox="true"/>
          <p:nvPr/>
        </p:nvSpPr>
        <p:spPr>
          <a:xfrm rot="0">
            <a:off x="10133983" y="3374446"/>
            <a:ext cx="7125317" cy="3655034"/>
          </a:xfrm>
          <a:prstGeom prst="rect">
            <a:avLst/>
          </a:prstGeom>
        </p:spPr>
        <p:txBody>
          <a:bodyPr anchor="t" rtlCol="false" tIns="0" lIns="0" bIns="0" rIns="0">
            <a:spAutoFit/>
          </a:bodyPr>
          <a:lstStyle/>
          <a:p>
            <a:pPr algn="just">
              <a:lnSpc>
                <a:spcPts val="3642"/>
              </a:lnSpc>
            </a:pPr>
            <a:r>
              <a:rPr lang="en-US" sz="2601">
                <a:solidFill>
                  <a:srgbClr val="5E5F60"/>
                </a:solidFill>
                <a:latin typeface="Poppins"/>
              </a:rPr>
              <a:t>gerakan ini terjadi ketika pacman berhasil menangkap ghost dalam keadaan frightened, dan ghost harus kembali ke tempat asalnya untuk bisa kembali hidup. Pada tahap ini, ghost akan bergerak secepat mungkin agar bisa kembali ke bentuk asalnya dan kembali mengejar pacman.</a:t>
            </a:r>
          </a:p>
        </p:txBody>
      </p:sp>
      <p:sp>
        <p:nvSpPr>
          <p:cNvPr name="Freeform 14" id="14"/>
          <p:cNvSpPr/>
          <p:nvPr/>
        </p:nvSpPr>
        <p:spPr>
          <a:xfrm flipH="false" flipV="false" rot="0">
            <a:off x="2176849" y="3498955"/>
            <a:ext cx="6276491" cy="3530526"/>
          </a:xfrm>
          <a:custGeom>
            <a:avLst/>
            <a:gdLst/>
            <a:ahLst/>
            <a:cxnLst/>
            <a:rect r="r" b="b" t="t" l="l"/>
            <a:pathLst>
              <a:path h="3530526" w="6276491">
                <a:moveTo>
                  <a:pt x="0" y="0"/>
                </a:moveTo>
                <a:lnTo>
                  <a:pt x="6276491" y="0"/>
                </a:lnTo>
                <a:lnTo>
                  <a:pt x="6276491" y="3530526"/>
                </a:lnTo>
                <a:lnTo>
                  <a:pt x="0" y="3530526"/>
                </a:lnTo>
                <a:lnTo>
                  <a:pt x="0" y="0"/>
                </a:lnTo>
                <a:close/>
              </a:path>
            </a:pathLst>
          </a:custGeom>
          <a:blipFill>
            <a:blip r:embed="rId6"/>
            <a:stretch>
              <a:fillRect l="0" t="-163751" r="-68628" b="0"/>
            </a:stretch>
          </a:blipFill>
        </p:spPr>
      </p:sp>
      <p:sp>
        <p:nvSpPr>
          <p:cNvPr name="TextBox 15" id="15"/>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593D9B"/>
                </a:solidFill>
                <a:latin typeface="Poppins"/>
              </a:rPr>
              <a:t>page 18/29</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0">
            <a:off x="12985619" y="8959779"/>
            <a:ext cx="6720109" cy="1327221"/>
          </a:xfrm>
          <a:custGeom>
            <a:avLst/>
            <a:gdLst/>
            <a:ahLst/>
            <a:cxnLst/>
            <a:rect r="r" b="b" t="t" l="l"/>
            <a:pathLst>
              <a:path h="1327221" w="6720109">
                <a:moveTo>
                  <a:pt x="0" y="0"/>
                </a:moveTo>
                <a:lnTo>
                  <a:pt x="6720109" y="0"/>
                </a:lnTo>
                <a:lnTo>
                  <a:pt x="6720109" y="1327221"/>
                </a:lnTo>
                <a:lnTo>
                  <a:pt x="0" y="1327221"/>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3482801" y="-1401758"/>
            <a:ext cx="5251596" cy="5251596"/>
          </a:xfrm>
          <a:custGeom>
            <a:avLst/>
            <a:gdLst/>
            <a:ahLst/>
            <a:cxnLst/>
            <a:rect r="r" b="b" t="t" l="l"/>
            <a:pathLst>
              <a:path h="5251596" w="5251596">
                <a:moveTo>
                  <a:pt x="0" y="0"/>
                </a:moveTo>
                <a:lnTo>
                  <a:pt x="5251596" y="0"/>
                </a:lnTo>
                <a:lnTo>
                  <a:pt x="5251596" y="5251596"/>
                </a:lnTo>
                <a:lnTo>
                  <a:pt x="0" y="5251596"/>
                </a:lnTo>
                <a:lnTo>
                  <a:pt x="0" y="0"/>
                </a:lnTo>
                <a:close/>
              </a:path>
            </a:pathLst>
          </a:custGeom>
          <a:blipFill>
            <a:blip r:embed="rId4"/>
            <a:stretch>
              <a:fillRect l="0" t="0" r="0" b="0"/>
            </a:stretch>
          </a:blipFill>
        </p:spPr>
      </p:sp>
      <p:sp>
        <p:nvSpPr>
          <p:cNvPr name="Freeform 5" id="5"/>
          <p:cNvSpPr/>
          <p:nvPr/>
        </p:nvSpPr>
        <p:spPr>
          <a:xfrm flipH="false" flipV="false" rot="0">
            <a:off x="12666820" y="2886157"/>
            <a:ext cx="6067577" cy="1198346"/>
          </a:xfrm>
          <a:custGeom>
            <a:avLst/>
            <a:gdLst/>
            <a:ahLst/>
            <a:cxnLst/>
            <a:rect r="r" b="b" t="t" l="l"/>
            <a:pathLst>
              <a:path h="1198346" w="6067577">
                <a:moveTo>
                  <a:pt x="0" y="0"/>
                </a:moveTo>
                <a:lnTo>
                  <a:pt x="6067577" y="0"/>
                </a:lnTo>
                <a:lnTo>
                  <a:pt x="6067577" y="1198347"/>
                </a:lnTo>
                <a:lnTo>
                  <a:pt x="0" y="1198347"/>
                </a:lnTo>
                <a:lnTo>
                  <a:pt x="0" y="0"/>
                </a:lnTo>
                <a:close/>
              </a:path>
            </a:pathLst>
          </a:custGeom>
          <a:blipFill>
            <a:blip r:embed="rId3">
              <a:alphaModFix amt="46000"/>
            </a:blip>
            <a:stretch>
              <a:fillRect l="0" t="0" r="0" b="0"/>
            </a:stretch>
          </a:blipFill>
        </p:spPr>
      </p:sp>
      <p:grpSp>
        <p:nvGrpSpPr>
          <p:cNvPr name="Group 6" id="6"/>
          <p:cNvGrpSpPr/>
          <p:nvPr/>
        </p:nvGrpSpPr>
        <p:grpSpPr>
          <a:xfrm rot="0">
            <a:off x="851108" y="737223"/>
            <a:ext cx="10356434" cy="2678435"/>
            <a:chOff x="0" y="0"/>
            <a:chExt cx="13808579" cy="3571246"/>
          </a:xfrm>
        </p:grpSpPr>
        <p:sp>
          <p:nvSpPr>
            <p:cNvPr name="TextBox 7" id="7"/>
            <p:cNvSpPr txBox="true"/>
            <p:nvPr/>
          </p:nvSpPr>
          <p:spPr>
            <a:xfrm rot="0">
              <a:off x="0" y="66675"/>
              <a:ext cx="13808579" cy="1550459"/>
            </a:xfrm>
            <a:prstGeom prst="rect">
              <a:avLst/>
            </a:prstGeom>
          </p:spPr>
          <p:txBody>
            <a:bodyPr anchor="t" rtlCol="false" tIns="0" lIns="0" bIns="0" rIns="0">
              <a:spAutoFit/>
            </a:bodyPr>
            <a:lstStyle/>
            <a:p>
              <a:pPr>
                <a:lnSpc>
                  <a:spcPts val="8000"/>
                </a:lnSpc>
              </a:pPr>
              <a:r>
                <a:rPr lang="en-US" sz="8000">
                  <a:solidFill>
                    <a:srgbClr val="EBEDEF"/>
                  </a:solidFill>
                  <a:latin typeface="Poppins Bold"/>
                </a:rPr>
                <a:t>Implementasi</a:t>
              </a:r>
            </a:p>
          </p:txBody>
        </p:sp>
        <p:sp>
          <p:nvSpPr>
            <p:cNvPr name="TextBox 8" id="8"/>
            <p:cNvSpPr txBox="true"/>
            <p:nvPr/>
          </p:nvSpPr>
          <p:spPr>
            <a:xfrm rot="0">
              <a:off x="0" y="1706251"/>
              <a:ext cx="10007657" cy="1864995"/>
            </a:xfrm>
            <a:prstGeom prst="rect">
              <a:avLst/>
            </a:prstGeom>
          </p:spPr>
          <p:txBody>
            <a:bodyPr anchor="t" rtlCol="false" tIns="0" lIns="0" bIns="0" rIns="0">
              <a:spAutoFit/>
            </a:bodyPr>
            <a:lstStyle/>
            <a:p>
              <a:pPr>
                <a:lnSpc>
                  <a:spcPts val="9600"/>
                </a:lnSpc>
              </a:pPr>
              <a:r>
                <a:rPr lang="en-US" sz="9600">
                  <a:solidFill>
                    <a:srgbClr val="EBEDEF"/>
                  </a:solidFill>
                  <a:latin typeface="Poppins Bold"/>
                </a:rPr>
                <a:t>Algoritma</a:t>
              </a:r>
            </a:p>
          </p:txBody>
        </p:sp>
      </p:grpSp>
      <p:sp>
        <p:nvSpPr>
          <p:cNvPr name="Freeform 9" id="9"/>
          <p:cNvSpPr/>
          <p:nvPr/>
        </p:nvSpPr>
        <p:spPr>
          <a:xfrm flipH="false" flipV="false" rot="0">
            <a:off x="13291856" y="3459158"/>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5"/>
            <a:stretch>
              <a:fillRect l="0" t="0" r="0" b="0"/>
            </a:stretch>
          </a:blipFill>
        </p:spPr>
      </p:sp>
      <p:sp>
        <p:nvSpPr>
          <p:cNvPr name="Freeform 10" id="10"/>
          <p:cNvSpPr/>
          <p:nvPr/>
        </p:nvSpPr>
        <p:spPr>
          <a:xfrm flipH="false" flipV="false" rot="0">
            <a:off x="17068355" y="8286569"/>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5"/>
            <a:stretch>
              <a:fillRect l="0" t="0" r="0" b="0"/>
            </a:stretch>
          </a:blipFill>
        </p:spPr>
      </p:sp>
      <p:sp>
        <p:nvSpPr>
          <p:cNvPr name="Freeform 11" id="11"/>
          <p:cNvSpPr/>
          <p:nvPr/>
        </p:nvSpPr>
        <p:spPr>
          <a:xfrm flipH="false" flipV="false" rot="0">
            <a:off x="14852347" y="904882"/>
            <a:ext cx="624527" cy="638316"/>
          </a:xfrm>
          <a:custGeom>
            <a:avLst/>
            <a:gdLst/>
            <a:ahLst/>
            <a:cxnLst/>
            <a:rect r="r" b="b" t="t" l="l"/>
            <a:pathLst>
              <a:path h="638316" w="624527">
                <a:moveTo>
                  <a:pt x="0" y="0"/>
                </a:moveTo>
                <a:lnTo>
                  <a:pt x="624528" y="0"/>
                </a:lnTo>
                <a:lnTo>
                  <a:pt x="624528" y="638316"/>
                </a:lnTo>
                <a:lnTo>
                  <a:pt x="0" y="638316"/>
                </a:lnTo>
                <a:lnTo>
                  <a:pt x="0" y="0"/>
                </a:lnTo>
                <a:close/>
              </a:path>
            </a:pathLst>
          </a:custGeom>
          <a:blipFill>
            <a:blip r:embed="rId6"/>
            <a:stretch>
              <a:fillRect l="0" t="0" r="0" b="0"/>
            </a:stretch>
          </a:blipFill>
        </p:spPr>
      </p:sp>
      <p:sp>
        <p:nvSpPr>
          <p:cNvPr name="TextBox 12" id="12"/>
          <p:cNvSpPr txBox="true"/>
          <p:nvPr/>
        </p:nvSpPr>
        <p:spPr>
          <a:xfrm rot="0">
            <a:off x="851108" y="4094029"/>
            <a:ext cx="15867073" cy="5462855"/>
          </a:xfrm>
          <a:prstGeom prst="rect">
            <a:avLst/>
          </a:prstGeom>
        </p:spPr>
        <p:txBody>
          <a:bodyPr anchor="t" rtlCol="false" tIns="0" lIns="0" bIns="0" rIns="0">
            <a:spAutoFit/>
          </a:bodyPr>
          <a:lstStyle/>
          <a:p>
            <a:pPr algn="just">
              <a:lnSpc>
                <a:spcPts val="3922"/>
              </a:lnSpc>
            </a:pPr>
            <a:r>
              <a:rPr lang="en-US" sz="2801">
                <a:solidFill>
                  <a:srgbClr val="EBEDEF"/>
                </a:solidFill>
                <a:latin typeface="Poppins"/>
              </a:rPr>
              <a:t>Algoritma ini dimulai dengan menentukan posisi Pac-Man dan posisi ghost dalam peta yang direpresentasikan dengan sumbu-X dan sumbu-Y. Langkah selanjutnya adalah mencari fungsi evaluasi f(n) untuk setiap simpul hidup dalam pencarian jalur. Fungsi evaluasi ini terdiri dari dua komponen:</a:t>
            </a:r>
          </a:p>
          <a:p>
            <a:pPr algn="just">
              <a:lnSpc>
                <a:spcPts val="3922"/>
              </a:lnSpc>
            </a:pPr>
            <a:r>
              <a:rPr lang="en-US" sz="2801">
                <a:solidFill>
                  <a:srgbClr val="EBEDEF"/>
                </a:solidFill>
                <a:latin typeface="Poppins"/>
              </a:rPr>
              <a:t>1. Geographical Cost [ g(n) ] : Jumlah biaya geografis dari simpul awal (yaitu, posisi ghost sebelumnya) ke simpul yang sedang dievaluasi. Ini mencerminkan seberapa jauh ghost telah bergerak sejak langkah sebelumnya.</a:t>
            </a:r>
          </a:p>
          <a:p>
            <a:pPr algn="just">
              <a:lnSpc>
                <a:spcPts val="3922"/>
              </a:lnSpc>
            </a:pPr>
          </a:p>
          <a:p>
            <a:pPr algn="just">
              <a:lnSpc>
                <a:spcPts val="3922"/>
              </a:lnSpc>
            </a:pPr>
            <a:r>
              <a:rPr lang="en-US" sz="2801">
                <a:solidFill>
                  <a:srgbClr val="EBEDEF"/>
                </a:solidFill>
                <a:latin typeface="Poppins"/>
              </a:rPr>
              <a:t>2. Heuristic Cost [ h(n) ] : Estimasi biaya heuristik dari simpul yang dievaluasi ke tujuan akhir, yaitu posisi Pac-Man. Dalam konteks ini, jarak Euclidean digunakan sebagai heuristik, yang mengukur jarak langsung antara dua titik dalam ruang dua dimensi.</a:t>
            </a:r>
          </a:p>
        </p:txBody>
      </p:sp>
      <p:sp>
        <p:nvSpPr>
          <p:cNvPr name="TextBox 13" id="13"/>
          <p:cNvSpPr txBox="true"/>
          <p:nvPr/>
        </p:nvSpPr>
        <p:spPr>
          <a:xfrm rot="0">
            <a:off x="13649032" y="9547189"/>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19/29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grpSp>
        <p:nvGrpSpPr>
          <p:cNvPr name="Group 2" id="2"/>
          <p:cNvGrpSpPr/>
          <p:nvPr/>
        </p:nvGrpSpPr>
        <p:grpSpPr>
          <a:xfrm rot="0">
            <a:off x="11823280" y="6257964"/>
            <a:ext cx="4838713" cy="2823854"/>
            <a:chOff x="0" y="0"/>
            <a:chExt cx="1226222" cy="715618"/>
          </a:xfrm>
        </p:grpSpPr>
        <p:sp>
          <p:nvSpPr>
            <p:cNvPr name="Freeform 3" id="3"/>
            <p:cNvSpPr/>
            <p:nvPr/>
          </p:nvSpPr>
          <p:spPr>
            <a:xfrm flipH="false" flipV="false" rot="0">
              <a:off x="0" y="0"/>
              <a:ext cx="1226222" cy="715618"/>
            </a:xfrm>
            <a:custGeom>
              <a:avLst/>
              <a:gdLst/>
              <a:ahLst/>
              <a:cxnLst/>
              <a:rect r="r" b="b" t="t" l="l"/>
              <a:pathLst>
                <a:path h="715618" w="1226222">
                  <a:moveTo>
                    <a:pt x="160000" y="0"/>
                  </a:moveTo>
                  <a:lnTo>
                    <a:pt x="1066223" y="0"/>
                  </a:lnTo>
                  <a:cubicBezTo>
                    <a:pt x="1108657" y="0"/>
                    <a:pt x="1149354" y="16857"/>
                    <a:pt x="1179359" y="46863"/>
                  </a:cubicBezTo>
                  <a:cubicBezTo>
                    <a:pt x="1209365" y="76869"/>
                    <a:pt x="1226222" y="117565"/>
                    <a:pt x="1226222" y="160000"/>
                  </a:cubicBezTo>
                  <a:lnTo>
                    <a:pt x="1226222" y="555619"/>
                  </a:lnTo>
                  <a:cubicBezTo>
                    <a:pt x="1226222" y="643984"/>
                    <a:pt x="1154588" y="715618"/>
                    <a:pt x="1066223" y="715618"/>
                  </a:cubicBezTo>
                  <a:lnTo>
                    <a:pt x="160000" y="715618"/>
                  </a:lnTo>
                  <a:cubicBezTo>
                    <a:pt x="117565" y="715618"/>
                    <a:pt x="76869" y="698761"/>
                    <a:pt x="46863" y="668756"/>
                  </a:cubicBezTo>
                  <a:cubicBezTo>
                    <a:pt x="16857" y="638750"/>
                    <a:pt x="0" y="598053"/>
                    <a:pt x="0" y="555619"/>
                  </a:cubicBezTo>
                  <a:lnTo>
                    <a:pt x="0" y="160000"/>
                  </a:lnTo>
                  <a:cubicBezTo>
                    <a:pt x="0" y="117565"/>
                    <a:pt x="16857" y="76869"/>
                    <a:pt x="46863" y="46863"/>
                  </a:cubicBezTo>
                  <a:cubicBezTo>
                    <a:pt x="76869" y="16857"/>
                    <a:pt x="117565" y="0"/>
                    <a:pt x="160000" y="0"/>
                  </a:cubicBezTo>
                  <a:close/>
                </a:path>
              </a:pathLst>
            </a:custGeom>
            <a:solidFill>
              <a:srgbClr val="F0B63A"/>
            </a:solidFill>
          </p:spPr>
        </p:sp>
        <p:sp>
          <p:nvSpPr>
            <p:cNvPr name="TextBox 4" id="4"/>
            <p:cNvSpPr txBox="true"/>
            <p:nvPr/>
          </p:nvSpPr>
          <p:spPr>
            <a:xfrm>
              <a:off x="0" y="-76200"/>
              <a:ext cx="1226222" cy="791818"/>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1823280" y="1020622"/>
            <a:ext cx="4838713" cy="4876027"/>
            <a:chOff x="0" y="0"/>
            <a:chExt cx="1226222" cy="1235678"/>
          </a:xfrm>
        </p:grpSpPr>
        <p:sp>
          <p:nvSpPr>
            <p:cNvPr name="Freeform 6" id="6"/>
            <p:cNvSpPr/>
            <p:nvPr/>
          </p:nvSpPr>
          <p:spPr>
            <a:xfrm flipH="false" flipV="false" rot="0">
              <a:off x="0" y="0"/>
              <a:ext cx="1226222" cy="1235678"/>
            </a:xfrm>
            <a:custGeom>
              <a:avLst/>
              <a:gdLst/>
              <a:ahLst/>
              <a:cxnLst/>
              <a:rect r="r" b="b" t="t" l="l"/>
              <a:pathLst>
                <a:path h="1235678" w="1226222">
                  <a:moveTo>
                    <a:pt x="160000" y="0"/>
                  </a:moveTo>
                  <a:lnTo>
                    <a:pt x="1066223" y="0"/>
                  </a:lnTo>
                  <a:cubicBezTo>
                    <a:pt x="1108657" y="0"/>
                    <a:pt x="1149354" y="16857"/>
                    <a:pt x="1179359" y="46863"/>
                  </a:cubicBezTo>
                  <a:cubicBezTo>
                    <a:pt x="1209365" y="76869"/>
                    <a:pt x="1226222" y="117565"/>
                    <a:pt x="1226222" y="160000"/>
                  </a:cubicBezTo>
                  <a:lnTo>
                    <a:pt x="1226222" y="1075679"/>
                  </a:lnTo>
                  <a:cubicBezTo>
                    <a:pt x="1226222" y="1164044"/>
                    <a:pt x="1154588" y="1235678"/>
                    <a:pt x="1066223" y="1235678"/>
                  </a:cubicBezTo>
                  <a:lnTo>
                    <a:pt x="160000" y="1235678"/>
                  </a:lnTo>
                  <a:cubicBezTo>
                    <a:pt x="117565" y="1235678"/>
                    <a:pt x="76869" y="1218821"/>
                    <a:pt x="46863" y="1188815"/>
                  </a:cubicBezTo>
                  <a:cubicBezTo>
                    <a:pt x="16857" y="1158810"/>
                    <a:pt x="0" y="1118113"/>
                    <a:pt x="0" y="1075679"/>
                  </a:cubicBezTo>
                  <a:lnTo>
                    <a:pt x="0" y="160000"/>
                  </a:lnTo>
                  <a:cubicBezTo>
                    <a:pt x="0" y="117565"/>
                    <a:pt x="16857" y="76869"/>
                    <a:pt x="46863" y="46863"/>
                  </a:cubicBezTo>
                  <a:cubicBezTo>
                    <a:pt x="76869" y="16857"/>
                    <a:pt x="117565" y="0"/>
                    <a:pt x="160000" y="0"/>
                  </a:cubicBezTo>
                  <a:close/>
                </a:path>
              </a:pathLst>
            </a:custGeom>
            <a:solidFill>
              <a:srgbClr val="593D9B"/>
            </a:solidFill>
          </p:spPr>
        </p:sp>
        <p:sp>
          <p:nvSpPr>
            <p:cNvPr name="TextBox 7" id="7"/>
            <p:cNvSpPr txBox="true"/>
            <p:nvPr/>
          </p:nvSpPr>
          <p:spPr>
            <a:xfrm>
              <a:off x="0" y="-76200"/>
              <a:ext cx="1226222" cy="1311878"/>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1823280" y="4805370"/>
            <a:ext cx="4838713" cy="2564267"/>
            <a:chOff x="0" y="0"/>
            <a:chExt cx="1226222" cy="649834"/>
          </a:xfrm>
        </p:grpSpPr>
        <p:sp>
          <p:nvSpPr>
            <p:cNvPr name="Freeform 9" id="9"/>
            <p:cNvSpPr/>
            <p:nvPr/>
          </p:nvSpPr>
          <p:spPr>
            <a:xfrm flipH="false" flipV="false" rot="0">
              <a:off x="0" y="0"/>
              <a:ext cx="1226222" cy="649834"/>
            </a:xfrm>
            <a:custGeom>
              <a:avLst/>
              <a:gdLst/>
              <a:ahLst/>
              <a:cxnLst/>
              <a:rect r="r" b="b" t="t" l="l"/>
              <a:pathLst>
                <a:path h="649834" w="1226222">
                  <a:moveTo>
                    <a:pt x="0" y="0"/>
                  </a:moveTo>
                  <a:lnTo>
                    <a:pt x="1226222" y="0"/>
                  </a:lnTo>
                  <a:lnTo>
                    <a:pt x="1226222" y="649834"/>
                  </a:lnTo>
                  <a:lnTo>
                    <a:pt x="0" y="649834"/>
                  </a:lnTo>
                  <a:close/>
                </a:path>
              </a:pathLst>
            </a:custGeom>
            <a:solidFill>
              <a:srgbClr val="593D9B"/>
            </a:solidFill>
          </p:spPr>
        </p:sp>
        <p:sp>
          <p:nvSpPr>
            <p:cNvPr name="TextBox 10" id="10"/>
            <p:cNvSpPr txBox="true"/>
            <p:nvPr/>
          </p:nvSpPr>
          <p:spPr>
            <a:xfrm>
              <a:off x="0" y="-76200"/>
              <a:ext cx="1226222" cy="726034"/>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0">
            <a:off x="12873972" y="2742808"/>
            <a:ext cx="2950442" cy="4027508"/>
            <a:chOff x="0" y="0"/>
            <a:chExt cx="688102" cy="939295"/>
          </a:xfrm>
        </p:grpSpPr>
        <p:sp>
          <p:nvSpPr>
            <p:cNvPr name="Freeform 12" id="12"/>
            <p:cNvSpPr/>
            <p:nvPr/>
          </p:nvSpPr>
          <p:spPr>
            <a:xfrm flipH="false" flipV="false" rot="0">
              <a:off x="0" y="0"/>
              <a:ext cx="688102" cy="939295"/>
            </a:xfrm>
            <a:custGeom>
              <a:avLst/>
              <a:gdLst/>
              <a:ahLst/>
              <a:cxnLst/>
              <a:rect r="r" b="b" t="t" l="l"/>
              <a:pathLst>
                <a:path h="939295" w="688102">
                  <a:moveTo>
                    <a:pt x="107583" y="0"/>
                  </a:moveTo>
                  <a:lnTo>
                    <a:pt x="580518" y="0"/>
                  </a:lnTo>
                  <a:cubicBezTo>
                    <a:pt x="609051" y="0"/>
                    <a:pt x="636415" y="11335"/>
                    <a:pt x="656591" y="31510"/>
                  </a:cubicBezTo>
                  <a:cubicBezTo>
                    <a:pt x="676767" y="51686"/>
                    <a:pt x="688102" y="79051"/>
                    <a:pt x="688102" y="107583"/>
                  </a:cubicBezTo>
                  <a:lnTo>
                    <a:pt x="688102" y="831711"/>
                  </a:lnTo>
                  <a:cubicBezTo>
                    <a:pt x="688102" y="860244"/>
                    <a:pt x="676767" y="887609"/>
                    <a:pt x="656591" y="907784"/>
                  </a:cubicBezTo>
                  <a:cubicBezTo>
                    <a:pt x="636415" y="927960"/>
                    <a:pt x="609051" y="939295"/>
                    <a:pt x="580518" y="939295"/>
                  </a:cubicBezTo>
                  <a:lnTo>
                    <a:pt x="107583" y="939295"/>
                  </a:lnTo>
                  <a:cubicBezTo>
                    <a:pt x="48167" y="939295"/>
                    <a:pt x="0" y="891128"/>
                    <a:pt x="0" y="831711"/>
                  </a:cubicBezTo>
                  <a:lnTo>
                    <a:pt x="0" y="107583"/>
                  </a:lnTo>
                  <a:cubicBezTo>
                    <a:pt x="0" y="48167"/>
                    <a:pt x="48167" y="0"/>
                    <a:pt x="107583" y="0"/>
                  </a:cubicBezTo>
                  <a:close/>
                </a:path>
              </a:pathLst>
            </a:custGeom>
            <a:solidFill>
              <a:srgbClr val="E8A53E"/>
            </a:solidFill>
          </p:spPr>
        </p:sp>
        <p:sp>
          <p:nvSpPr>
            <p:cNvPr name="TextBox 13" id="13"/>
            <p:cNvSpPr txBox="true"/>
            <p:nvPr/>
          </p:nvSpPr>
          <p:spPr>
            <a:xfrm>
              <a:off x="0" y="-76200"/>
              <a:ext cx="688102" cy="1015495"/>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16202833" y="3787429"/>
            <a:ext cx="2950442" cy="4027508"/>
            <a:chOff x="0" y="0"/>
            <a:chExt cx="688102" cy="939295"/>
          </a:xfrm>
        </p:grpSpPr>
        <p:sp>
          <p:nvSpPr>
            <p:cNvPr name="Freeform 15" id="15"/>
            <p:cNvSpPr/>
            <p:nvPr/>
          </p:nvSpPr>
          <p:spPr>
            <a:xfrm flipH="false" flipV="false" rot="0">
              <a:off x="0" y="0"/>
              <a:ext cx="688102" cy="939295"/>
            </a:xfrm>
            <a:custGeom>
              <a:avLst/>
              <a:gdLst/>
              <a:ahLst/>
              <a:cxnLst/>
              <a:rect r="r" b="b" t="t" l="l"/>
              <a:pathLst>
                <a:path h="939295" w="688102">
                  <a:moveTo>
                    <a:pt x="107583" y="0"/>
                  </a:moveTo>
                  <a:lnTo>
                    <a:pt x="580518" y="0"/>
                  </a:lnTo>
                  <a:cubicBezTo>
                    <a:pt x="609051" y="0"/>
                    <a:pt x="636415" y="11335"/>
                    <a:pt x="656591" y="31510"/>
                  </a:cubicBezTo>
                  <a:cubicBezTo>
                    <a:pt x="676767" y="51686"/>
                    <a:pt x="688102" y="79051"/>
                    <a:pt x="688102" y="107583"/>
                  </a:cubicBezTo>
                  <a:lnTo>
                    <a:pt x="688102" y="831711"/>
                  </a:lnTo>
                  <a:cubicBezTo>
                    <a:pt x="688102" y="860244"/>
                    <a:pt x="676767" y="887609"/>
                    <a:pt x="656591" y="907784"/>
                  </a:cubicBezTo>
                  <a:cubicBezTo>
                    <a:pt x="636415" y="927960"/>
                    <a:pt x="609051" y="939295"/>
                    <a:pt x="580518" y="939295"/>
                  </a:cubicBezTo>
                  <a:lnTo>
                    <a:pt x="107583" y="939295"/>
                  </a:lnTo>
                  <a:cubicBezTo>
                    <a:pt x="48167" y="939295"/>
                    <a:pt x="0" y="891128"/>
                    <a:pt x="0" y="831711"/>
                  </a:cubicBezTo>
                  <a:lnTo>
                    <a:pt x="0" y="107583"/>
                  </a:lnTo>
                  <a:cubicBezTo>
                    <a:pt x="0" y="48167"/>
                    <a:pt x="48167" y="0"/>
                    <a:pt x="107583" y="0"/>
                  </a:cubicBezTo>
                  <a:close/>
                </a:path>
              </a:pathLst>
            </a:custGeom>
            <a:solidFill>
              <a:srgbClr val="E8A53E"/>
            </a:solidFill>
          </p:spPr>
        </p:sp>
        <p:sp>
          <p:nvSpPr>
            <p:cNvPr name="TextBox 16" id="16"/>
            <p:cNvSpPr txBox="true"/>
            <p:nvPr/>
          </p:nvSpPr>
          <p:spPr>
            <a:xfrm>
              <a:off x="0" y="-76200"/>
              <a:ext cx="688102" cy="1015495"/>
            </a:xfrm>
            <a:prstGeom prst="rect">
              <a:avLst/>
            </a:prstGeom>
          </p:spPr>
          <p:txBody>
            <a:bodyPr anchor="ctr" rtlCol="false" tIns="50800" lIns="50800" bIns="50800" rIns="50800"/>
            <a:lstStyle/>
            <a:p>
              <a:pPr algn="ctr">
                <a:lnSpc>
                  <a:spcPts val="3500"/>
                </a:lnSpc>
              </a:pPr>
            </a:p>
          </p:txBody>
        </p:sp>
      </p:grpSp>
      <p:grpSp>
        <p:nvGrpSpPr>
          <p:cNvPr name="Group 17" id="17"/>
          <p:cNvGrpSpPr/>
          <p:nvPr/>
        </p:nvGrpSpPr>
        <p:grpSpPr>
          <a:xfrm rot="0">
            <a:off x="12726050" y="546028"/>
            <a:ext cx="3033174" cy="949187"/>
            <a:chOff x="0" y="0"/>
            <a:chExt cx="768664" cy="240542"/>
          </a:xfrm>
        </p:grpSpPr>
        <p:sp>
          <p:nvSpPr>
            <p:cNvPr name="Freeform 18" id="18"/>
            <p:cNvSpPr/>
            <p:nvPr/>
          </p:nvSpPr>
          <p:spPr>
            <a:xfrm flipH="false" flipV="false" rot="0">
              <a:off x="0" y="0"/>
              <a:ext cx="768664" cy="240542"/>
            </a:xfrm>
            <a:custGeom>
              <a:avLst/>
              <a:gdLst/>
              <a:ahLst/>
              <a:cxnLst/>
              <a:rect r="r" b="b" t="t" l="l"/>
              <a:pathLst>
                <a:path h="240542" w="768664">
                  <a:moveTo>
                    <a:pt x="120271" y="0"/>
                  </a:moveTo>
                  <a:lnTo>
                    <a:pt x="648393" y="0"/>
                  </a:lnTo>
                  <a:cubicBezTo>
                    <a:pt x="680291" y="0"/>
                    <a:pt x="710882" y="12671"/>
                    <a:pt x="733438" y="35227"/>
                  </a:cubicBezTo>
                  <a:cubicBezTo>
                    <a:pt x="755993" y="57782"/>
                    <a:pt x="768664" y="88373"/>
                    <a:pt x="768664" y="120271"/>
                  </a:cubicBezTo>
                  <a:lnTo>
                    <a:pt x="768664" y="120271"/>
                  </a:lnTo>
                  <a:cubicBezTo>
                    <a:pt x="768664" y="152169"/>
                    <a:pt x="755993" y="182760"/>
                    <a:pt x="733438" y="205315"/>
                  </a:cubicBezTo>
                  <a:cubicBezTo>
                    <a:pt x="710882" y="227871"/>
                    <a:pt x="680291" y="240542"/>
                    <a:pt x="648393" y="240542"/>
                  </a:cubicBezTo>
                  <a:lnTo>
                    <a:pt x="120271" y="240542"/>
                  </a:lnTo>
                  <a:cubicBezTo>
                    <a:pt x="88373" y="240542"/>
                    <a:pt x="57782" y="227871"/>
                    <a:pt x="35227" y="205315"/>
                  </a:cubicBezTo>
                  <a:cubicBezTo>
                    <a:pt x="12671" y="182760"/>
                    <a:pt x="0" y="152169"/>
                    <a:pt x="0" y="120271"/>
                  </a:cubicBezTo>
                  <a:lnTo>
                    <a:pt x="0" y="120271"/>
                  </a:lnTo>
                  <a:cubicBezTo>
                    <a:pt x="0" y="88373"/>
                    <a:pt x="12671" y="57782"/>
                    <a:pt x="35227" y="35227"/>
                  </a:cubicBezTo>
                  <a:cubicBezTo>
                    <a:pt x="57782" y="12671"/>
                    <a:pt x="88373" y="0"/>
                    <a:pt x="120271" y="0"/>
                  </a:cubicBezTo>
                  <a:close/>
                </a:path>
              </a:pathLst>
            </a:custGeom>
            <a:solidFill>
              <a:srgbClr val="D7D9DD"/>
            </a:solidFill>
          </p:spPr>
        </p:sp>
        <p:sp>
          <p:nvSpPr>
            <p:cNvPr name="TextBox 19" id="19"/>
            <p:cNvSpPr txBox="true"/>
            <p:nvPr/>
          </p:nvSpPr>
          <p:spPr>
            <a:xfrm>
              <a:off x="0" y="-76200"/>
              <a:ext cx="768664" cy="316742"/>
            </a:xfrm>
            <a:prstGeom prst="rect">
              <a:avLst/>
            </a:prstGeom>
          </p:spPr>
          <p:txBody>
            <a:bodyPr anchor="ctr" rtlCol="false" tIns="50800" lIns="50800" bIns="50800" rIns="50800"/>
            <a:lstStyle/>
            <a:p>
              <a:pPr algn="ctr">
                <a:lnSpc>
                  <a:spcPts val="3500"/>
                </a:lnSpc>
              </a:pPr>
            </a:p>
          </p:txBody>
        </p:sp>
      </p:grpSp>
      <p:grpSp>
        <p:nvGrpSpPr>
          <p:cNvPr name="Group 20" id="20"/>
          <p:cNvGrpSpPr/>
          <p:nvPr/>
        </p:nvGrpSpPr>
        <p:grpSpPr>
          <a:xfrm rot="0">
            <a:off x="13224727" y="3215929"/>
            <a:ext cx="2248933" cy="2822767"/>
            <a:chOff x="0" y="0"/>
            <a:chExt cx="2998577" cy="3763689"/>
          </a:xfrm>
        </p:grpSpPr>
        <p:pic>
          <p:nvPicPr>
            <p:cNvPr name="Picture 21" id="21"/>
            <p:cNvPicPr>
              <a:picLocks noChangeAspect="true"/>
            </p:cNvPicPr>
            <p:nvPr/>
          </p:nvPicPr>
          <p:blipFill>
            <a:blip r:embed="rId2"/>
            <a:srcRect l="10164" t="0" r="10164" b="0"/>
            <a:stretch>
              <a:fillRect/>
            </a:stretch>
          </p:blipFill>
          <p:spPr>
            <a:xfrm flipH="false" flipV="false">
              <a:off x="0" y="0"/>
              <a:ext cx="2998577" cy="3763689"/>
            </a:xfrm>
            <a:prstGeom prst="rect">
              <a:avLst/>
            </a:prstGeom>
          </p:spPr>
        </p:pic>
      </p:grpSp>
      <p:grpSp>
        <p:nvGrpSpPr>
          <p:cNvPr name="Group 22" id="22"/>
          <p:cNvGrpSpPr/>
          <p:nvPr/>
        </p:nvGrpSpPr>
        <p:grpSpPr>
          <a:xfrm rot="0">
            <a:off x="16578443" y="4198944"/>
            <a:ext cx="2248933" cy="2822767"/>
            <a:chOff x="0" y="0"/>
            <a:chExt cx="2998577" cy="3763689"/>
          </a:xfrm>
        </p:grpSpPr>
        <p:pic>
          <p:nvPicPr>
            <p:cNvPr name="Picture 23" id="23"/>
            <p:cNvPicPr>
              <a:picLocks noChangeAspect="true"/>
            </p:cNvPicPr>
            <p:nvPr/>
          </p:nvPicPr>
          <p:blipFill>
            <a:blip r:embed="rId3"/>
            <a:srcRect l="10164" t="0" r="10164" b="0"/>
            <a:stretch>
              <a:fillRect/>
            </a:stretch>
          </p:blipFill>
          <p:spPr>
            <a:xfrm flipH="false" flipV="false">
              <a:off x="0" y="0"/>
              <a:ext cx="2998577" cy="3763689"/>
            </a:xfrm>
            <a:prstGeom prst="rect">
              <a:avLst/>
            </a:prstGeom>
          </p:spPr>
        </p:pic>
      </p:grpSp>
      <p:sp>
        <p:nvSpPr>
          <p:cNvPr name="Freeform 24" id="24"/>
          <p:cNvSpPr/>
          <p:nvPr/>
        </p:nvSpPr>
        <p:spPr>
          <a:xfrm flipH="false" flipV="false" rot="5400000">
            <a:off x="-32317" y="32317"/>
            <a:ext cx="10287000" cy="10222366"/>
          </a:xfrm>
          <a:custGeom>
            <a:avLst/>
            <a:gdLst/>
            <a:ahLst/>
            <a:cxnLst/>
            <a:rect r="r" b="b" t="t" l="l"/>
            <a:pathLst>
              <a:path h="10222366" w="10287000">
                <a:moveTo>
                  <a:pt x="0" y="0"/>
                </a:moveTo>
                <a:lnTo>
                  <a:pt x="10287000" y="0"/>
                </a:lnTo>
                <a:lnTo>
                  <a:pt x="10287000" y="10222366"/>
                </a:lnTo>
                <a:lnTo>
                  <a:pt x="0" y="10222366"/>
                </a:lnTo>
                <a:lnTo>
                  <a:pt x="0" y="0"/>
                </a:lnTo>
                <a:close/>
              </a:path>
            </a:pathLst>
          </a:custGeom>
          <a:blipFill>
            <a:blip r:embed="rId4"/>
            <a:stretch>
              <a:fillRect l="-98266" t="-34807" r="-210520" b="-96589"/>
            </a:stretch>
          </a:blipFill>
        </p:spPr>
      </p:sp>
      <p:sp>
        <p:nvSpPr>
          <p:cNvPr name="Freeform 25" id="25"/>
          <p:cNvSpPr/>
          <p:nvPr/>
        </p:nvSpPr>
        <p:spPr>
          <a:xfrm flipH="false" flipV="false" rot="0">
            <a:off x="9187505" y="8970409"/>
            <a:ext cx="6666283" cy="1316591"/>
          </a:xfrm>
          <a:custGeom>
            <a:avLst/>
            <a:gdLst/>
            <a:ahLst/>
            <a:cxnLst/>
            <a:rect r="r" b="b" t="t" l="l"/>
            <a:pathLst>
              <a:path h="1316591" w="6666283">
                <a:moveTo>
                  <a:pt x="0" y="0"/>
                </a:moveTo>
                <a:lnTo>
                  <a:pt x="6666283" y="0"/>
                </a:lnTo>
                <a:lnTo>
                  <a:pt x="6666283" y="1316591"/>
                </a:lnTo>
                <a:lnTo>
                  <a:pt x="0" y="1316591"/>
                </a:lnTo>
                <a:lnTo>
                  <a:pt x="0" y="0"/>
                </a:lnTo>
                <a:close/>
              </a:path>
            </a:pathLst>
          </a:custGeom>
          <a:blipFill>
            <a:blip r:embed="rId5"/>
            <a:stretch>
              <a:fillRect l="0" t="0" r="0" b="0"/>
            </a:stretch>
          </a:blipFill>
        </p:spPr>
      </p:sp>
      <p:sp>
        <p:nvSpPr>
          <p:cNvPr name="Freeform 26" id="26"/>
          <p:cNvSpPr/>
          <p:nvPr/>
        </p:nvSpPr>
        <p:spPr>
          <a:xfrm flipH="false" flipV="false" rot="0">
            <a:off x="10222366" y="6087504"/>
            <a:ext cx="4596560" cy="5288515"/>
          </a:xfrm>
          <a:custGeom>
            <a:avLst/>
            <a:gdLst/>
            <a:ahLst/>
            <a:cxnLst/>
            <a:rect r="r" b="b" t="t" l="l"/>
            <a:pathLst>
              <a:path h="5288515" w="4596560">
                <a:moveTo>
                  <a:pt x="0" y="0"/>
                </a:moveTo>
                <a:lnTo>
                  <a:pt x="4596561" y="0"/>
                </a:lnTo>
                <a:lnTo>
                  <a:pt x="4596561" y="5288515"/>
                </a:lnTo>
                <a:lnTo>
                  <a:pt x="0" y="5288515"/>
                </a:lnTo>
                <a:lnTo>
                  <a:pt x="0" y="0"/>
                </a:lnTo>
                <a:close/>
              </a:path>
            </a:pathLst>
          </a:custGeom>
          <a:blipFill>
            <a:blip r:embed="rId6"/>
            <a:stretch>
              <a:fillRect l="0" t="0" r="0" b="0"/>
            </a:stretch>
          </a:blipFill>
        </p:spPr>
      </p:sp>
      <p:sp>
        <p:nvSpPr>
          <p:cNvPr name="Freeform 27" id="27"/>
          <p:cNvSpPr/>
          <p:nvPr/>
        </p:nvSpPr>
        <p:spPr>
          <a:xfrm flipH="false" flipV="false" rot="0">
            <a:off x="874155" y="744165"/>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7"/>
            <a:stretch>
              <a:fillRect l="0" t="0" r="0" b="0"/>
            </a:stretch>
          </a:blipFill>
        </p:spPr>
      </p:sp>
      <p:sp>
        <p:nvSpPr>
          <p:cNvPr name="Freeform 28" id="28"/>
          <p:cNvSpPr/>
          <p:nvPr/>
        </p:nvSpPr>
        <p:spPr>
          <a:xfrm flipH="false" flipV="false" rot="0">
            <a:off x="17259300" y="2417384"/>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7"/>
            <a:stretch>
              <a:fillRect l="0" t="0" r="0" b="0"/>
            </a:stretch>
          </a:blipFill>
        </p:spPr>
      </p:sp>
      <p:sp>
        <p:nvSpPr>
          <p:cNvPr name="Freeform 29" id="29"/>
          <p:cNvSpPr/>
          <p:nvPr/>
        </p:nvSpPr>
        <p:spPr>
          <a:xfrm flipH="false" flipV="false" rot="0">
            <a:off x="8250714" y="2701919"/>
            <a:ext cx="624527" cy="638316"/>
          </a:xfrm>
          <a:custGeom>
            <a:avLst/>
            <a:gdLst/>
            <a:ahLst/>
            <a:cxnLst/>
            <a:rect r="r" b="b" t="t" l="l"/>
            <a:pathLst>
              <a:path h="638316" w="624527">
                <a:moveTo>
                  <a:pt x="0" y="0"/>
                </a:moveTo>
                <a:lnTo>
                  <a:pt x="624527" y="0"/>
                </a:lnTo>
                <a:lnTo>
                  <a:pt x="624527" y="638315"/>
                </a:lnTo>
                <a:lnTo>
                  <a:pt x="0" y="638315"/>
                </a:lnTo>
                <a:lnTo>
                  <a:pt x="0" y="0"/>
                </a:lnTo>
                <a:close/>
              </a:path>
            </a:pathLst>
          </a:custGeom>
          <a:blipFill>
            <a:blip r:embed="rId8"/>
            <a:stretch>
              <a:fillRect l="0" t="0" r="0" b="0"/>
            </a:stretch>
          </a:blipFill>
        </p:spPr>
      </p:sp>
      <p:sp>
        <p:nvSpPr>
          <p:cNvPr name="Freeform 30" id="30"/>
          <p:cNvSpPr/>
          <p:nvPr/>
        </p:nvSpPr>
        <p:spPr>
          <a:xfrm flipH="false" flipV="false" rot="0">
            <a:off x="8875241" y="744165"/>
            <a:ext cx="624527" cy="638316"/>
          </a:xfrm>
          <a:custGeom>
            <a:avLst/>
            <a:gdLst/>
            <a:ahLst/>
            <a:cxnLst/>
            <a:rect r="r" b="b" t="t" l="l"/>
            <a:pathLst>
              <a:path h="638316" w="624527">
                <a:moveTo>
                  <a:pt x="0" y="0"/>
                </a:moveTo>
                <a:lnTo>
                  <a:pt x="624528" y="0"/>
                </a:lnTo>
                <a:lnTo>
                  <a:pt x="624528" y="638316"/>
                </a:lnTo>
                <a:lnTo>
                  <a:pt x="0" y="638316"/>
                </a:lnTo>
                <a:lnTo>
                  <a:pt x="0" y="0"/>
                </a:lnTo>
                <a:close/>
              </a:path>
            </a:pathLst>
          </a:custGeom>
          <a:blipFill>
            <a:blip r:embed="rId8"/>
            <a:stretch>
              <a:fillRect l="0" t="0" r="0" b="0"/>
            </a:stretch>
          </a:blipFill>
        </p:spPr>
      </p:sp>
      <p:sp>
        <p:nvSpPr>
          <p:cNvPr name="Freeform 31" id="31"/>
          <p:cNvSpPr/>
          <p:nvPr/>
        </p:nvSpPr>
        <p:spPr>
          <a:xfrm flipH="false" flipV="false" rot="0">
            <a:off x="5912844" y="4515694"/>
            <a:ext cx="3174527" cy="3561881"/>
          </a:xfrm>
          <a:custGeom>
            <a:avLst/>
            <a:gdLst/>
            <a:ahLst/>
            <a:cxnLst/>
            <a:rect r="r" b="b" t="t" l="l"/>
            <a:pathLst>
              <a:path h="3561881" w="3174527">
                <a:moveTo>
                  <a:pt x="0" y="0"/>
                </a:moveTo>
                <a:lnTo>
                  <a:pt x="3174526" y="0"/>
                </a:lnTo>
                <a:lnTo>
                  <a:pt x="3174526" y="3561881"/>
                </a:lnTo>
                <a:lnTo>
                  <a:pt x="0" y="3561881"/>
                </a:lnTo>
                <a:lnTo>
                  <a:pt x="0" y="0"/>
                </a:lnTo>
                <a:close/>
              </a:path>
            </a:pathLst>
          </a:custGeom>
          <a:blipFill>
            <a:blip r:embed="rId9"/>
            <a:stretch>
              <a:fillRect l="0" t="0" r="0" b="0"/>
            </a:stretch>
          </a:blipFill>
        </p:spPr>
      </p:sp>
      <p:sp>
        <p:nvSpPr>
          <p:cNvPr name="Freeform 32" id="32"/>
          <p:cNvSpPr/>
          <p:nvPr/>
        </p:nvSpPr>
        <p:spPr>
          <a:xfrm flipH="false" flipV="false" rot="0">
            <a:off x="763278" y="4515694"/>
            <a:ext cx="3406781" cy="3624235"/>
          </a:xfrm>
          <a:custGeom>
            <a:avLst/>
            <a:gdLst/>
            <a:ahLst/>
            <a:cxnLst/>
            <a:rect r="r" b="b" t="t" l="l"/>
            <a:pathLst>
              <a:path h="3624235" w="3406781">
                <a:moveTo>
                  <a:pt x="0" y="0"/>
                </a:moveTo>
                <a:lnTo>
                  <a:pt x="3406781" y="0"/>
                </a:lnTo>
                <a:lnTo>
                  <a:pt x="3406781" y="3624234"/>
                </a:lnTo>
                <a:lnTo>
                  <a:pt x="0" y="3624234"/>
                </a:lnTo>
                <a:lnTo>
                  <a:pt x="0" y="0"/>
                </a:lnTo>
                <a:close/>
              </a:path>
            </a:pathLst>
          </a:custGeom>
          <a:blipFill>
            <a:blip r:embed="rId10"/>
            <a:stretch>
              <a:fillRect l="0" t="0" r="0" b="0"/>
            </a:stretch>
          </a:blipFill>
        </p:spPr>
      </p:sp>
      <p:sp>
        <p:nvSpPr>
          <p:cNvPr name="TextBox 33" id="33"/>
          <p:cNvSpPr txBox="true"/>
          <p:nvPr/>
        </p:nvSpPr>
        <p:spPr>
          <a:xfrm rot="0">
            <a:off x="1430421" y="1398960"/>
            <a:ext cx="6424019" cy="12858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Anggota</a:t>
            </a:r>
          </a:p>
        </p:txBody>
      </p:sp>
      <p:sp>
        <p:nvSpPr>
          <p:cNvPr name="TextBox 34" id="34"/>
          <p:cNvSpPr txBox="true"/>
          <p:nvPr/>
        </p:nvSpPr>
        <p:spPr>
          <a:xfrm rot="0">
            <a:off x="1430421" y="2770560"/>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Kelompok</a:t>
            </a:r>
          </a:p>
        </p:txBody>
      </p:sp>
      <p:sp>
        <p:nvSpPr>
          <p:cNvPr name="TextBox 35" id="35"/>
          <p:cNvSpPr txBox="true"/>
          <p:nvPr/>
        </p:nvSpPr>
        <p:spPr>
          <a:xfrm rot="0">
            <a:off x="1142763" y="8541224"/>
            <a:ext cx="2647810" cy="367451"/>
          </a:xfrm>
          <a:prstGeom prst="rect">
            <a:avLst/>
          </a:prstGeom>
        </p:spPr>
        <p:txBody>
          <a:bodyPr anchor="t" rtlCol="false" tIns="0" lIns="0" bIns="0" rIns="0">
            <a:spAutoFit/>
          </a:bodyPr>
          <a:lstStyle/>
          <a:p>
            <a:pPr algn="ctr">
              <a:lnSpc>
                <a:spcPts val="2426"/>
              </a:lnSpc>
            </a:pPr>
            <a:r>
              <a:rPr lang="en-US" sz="2995">
                <a:solidFill>
                  <a:srgbClr val="EBEDEF"/>
                </a:solidFill>
                <a:latin typeface="Poppins"/>
              </a:rPr>
              <a:t>Salma Aida Y</a:t>
            </a:r>
          </a:p>
        </p:txBody>
      </p:sp>
      <p:sp>
        <p:nvSpPr>
          <p:cNvPr name="TextBox 36" id="36"/>
          <p:cNvSpPr txBox="true"/>
          <p:nvPr/>
        </p:nvSpPr>
        <p:spPr>
          <a:xfrm rot="0">
            <a:off x="1142763" y="9117868"/>
            <a:ext cx="2647810" cy="367451"/>
          </a:xfrm>
          <a:prstGeom prst="rect">
            <a:avLst/>
          </a:prstGeom>
        </p:spPr>
        <p:txBody>
          <a:bodyPr anchor="t" rtlCol="false" tIns="0" lIns="0" bIns="0" rIns="0">
            <a:spAutoFit/>
          </a:bodyPr>
          <a:lstStyle/>
          <a:p>
            <a:pPr algn="ctr">
              <a:lnSpc>
                <a:spcPts val="2426"/>
              </a:lnSpc>
            </a:pPr>
            <a:r>
              <a:rPr lang="en-US" sz="2995">
                <a:solidFill>
                  <a:srgbClr val="EBEDEF"/>
                </a:solidFill>
                <a:latin typeface="Poppins"/>
              </a:rPr>
              <a:t>434221037</a:t>
            </a:r>
          </a:p>
        </p:txBody>
      </p:sp>
      <p:sp>
        <p:nvSpPr>
          <p:cNvPr name="TextBox 37" id="37"/>
          <p:cNvSpPr txBox="true"/>
          <p:nvPr/>
        </p:nvSpPr>
        <p:spPr>
          <a:xfrm rot="0">
            <a:off x="5893833" y="8541224"/>
            <a:ext cx="3212547" cy="367451"/>
          </a:xfrm>
          <a:prstGeom prst="rect">
            <a:avLst/>
          </a:prstGeom>
        </p:spPr>
        <p:txBody>
          <a:bodyPr anchor="t" rtlCol="false" tIns="0" lIns="0" bIns="0" rIns="0">
            <a:spAutoFit/>
          </a:bodyPr>
          <a:lstStyle/>
          <a:p>
            <a:pPr algn="ctr">
              <a:lnSpc>
                <a:spcPts val="2426"/>
              </a:lnSpc>
            </a:pPr>
            <a:r>
              <a:rPr lang="en-US" sz="2995">
                <a:solidFill>
                  <a:srgbClr val="EBEDEF"/>
                </a:solidFill>
                <a:latin typeface="Poppins"/>
              </a:rPr>
              <a:t>Markus Pardede</a:t>
            </a:r>
          </a:p>
        </p:txBody>
      </p:sp>
      <p:sp>
        <p:nvSpPr>
          <p:cNvPr name="TextBox 38" id="38"/>
          <p:cNvSpPr txBox="true"/>
          <p:nvPr/>
        </p:nvSpPr>
        <p:spPr>
          <a:xfrm rot="0">
            <a:off x="6074139" y="9117868"/>
            <a:ext cx="2890035" cy="367451"/>
          </a:xfrm>
          <a:prstGeom prst="rect">
            <a:avLst/>
          </a:prstGeom>
        </p:spPr>
        <p:txBody>
          <a:bodyPr anchor="t" rtlCol="false" tIns="0" lIns="0" bIns="0" rIns="0">
            <a:spAutoFit/>
          </a:bodyPr>
          <a:lstStyle/>
          <a:p>
            <a:pPr algn="ctr">
              <a:lnSpc>
                <a:spcPts val="2426"/>
              </a:lnSpc>
            </a:pPr>
            <a:r>
              <a:rPr lang="en-US" sz="2995">
                <a:solidFill>
                  <a:srgbClr val="EBEDEF"/>
                </a:solidFill>
                <a:latin typeface="Poppins"/>
              </a:rPr>
              <a:t>502320010024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0">
            <a:off x="12985619" y="8959779"/>
            <a:ext cx="6720109" cy="1327221"/>
          </a:xfrm>
          <a:custGeom>
            <a:avLst/>
            <a:gdLst/>
            <a:ahLst/>
            <a:cxnLst/>
            <a:rect r="r" b="b" t="t" l="l"/>
            <a:pathLst>
              <a:path h="1327221" w="6720109">
                <a:moveTo>
                  <a:pt x="0" y="0"/>
                </a:moveTo>
                <a:lnTo>
                  <a:pt x="6720109" y="0"/>
                </a:lnTo>
                <a:lnTo>
                  <a:pt x="6720109" y="1327221"/>
                </a:lnTo>
                <a:lnTo>
                  <a:pt x="0" y="1327221"/>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3482801" y="-1401758"/>
            <a:ext cx="5251596" cy="5251596"/>
          </a:xfrm>
          <a:custGeom>
            <a:avLst/>
            <a:gdLst/>
            <a:ahLst/>
            <a:cxnLst/>
            <a:rect r="r" b="b" t="t" l="l"/>
            <a:pathLst>
              <a:path h="5251596" w="5251596">
                <a:moveTo>
                  <a:pt x="0" y="0"/>
                </a:moveTo>
                <a:lnTo>
                  <a:pt x="5251596" y="0"/>
                </a:lnTo>
                <a:lnTo>
                  <a:pt x="5251596" y="5251596"/>
                </a:lnTo>
                <a:lnTo>
                  <a:pt x="0" y="5251596"/>
                </a:lnTo>
                <a:lnTo>
                  <a:pt x="0" y="0"/>
                </a:lnTo>
                <a:close/>
              </a:path>
            </a:pathLst>
          </a:custGeom>
          <a:blipFill>
            <a:blip r:embed="rId4"/>
            <a:stretch>
              <a:fillRect l="0" t="0" r="0" b="0"/>
            </a:stretch>
          </a:blipFill>
        </p:spPr>
      </p:sp>
      <p:sp>
        <p:nvSpPr>
          <p:cNvPr name="Freeform 5" id="5"/>
          <p:cNvSpPr/>
          <p:nvPr/>
        </p:nvSpPr>
        <p:spPr>
          <a:xfrm flipH="false" flipV="false" rot="0">
            <a:off x="12666820" y="2886157"/>
            <a:ext cx="6067577" cy="1198346"/>
          </a:xfrm>
          <a:custGeom>
            <a:avLst/>
            <a:gdLst/>
            <a:ahLst/>
            <a:cxnLst/>
            <a:rect r="r" b="b" t="t" l="l"/>
            <a:pathLst>
              <a:path h="1198346" w="6067577">
                <a:moveTo>
                  <a:pt x="0" y="0"/>
                </a:moveTo>
                <a:lnTo>
                  <a:pt x="6067577" y="0"/>
                </a:lnTo>
                <a:lnTo>
                  <a:pt x="6067577" y="1198347"/>
                </a:lnTo>
                <a:lnTo>
                  <a:pt x="0" y="1198347"/>
                </a:lnTo>
                <a:lnTo>
                  <a:pt x="0" y="0"/>
                </a:lnTo>
                <a:close/>
              </a:path>
            </a:pathLst>
          </a:custGeom>
          <a:blipFill>
            <a:blip r:embed="rId3">
              <a:alphaModFix amt="46000"/>
            </a:blip>
            <a:stretch>
              <a:fillRect l="0" t="0" r="0" b="0"/>
            </a:stretch>
          </a:blipFill>
        </p:spPr>
      </p:sp>
      <p:grpSp>
        <p:nvGrpSpPr>
          <p:cNvPr name="Group 6" id="6"/>
          <p:cNvGrpSpPr/>
          <p:nvPr/>
        </p:nvGrpSpPr>
        <p:grpSpPr>
          <a:xfrm rot="0">
            <a:off x="851108" y="737223"/>
            <a:ext cx="10356434" cy="2678435"/>
            <a:chOff x="0" y="0"/>
            <a:chExt cx="13808579" cy="3571246"/>
          </a:xfrm>
        </p:grpSpPr>
        <p:sp>
          <p:nvSpPr>
            <p:cNvPr name="TextBox 7" id="7"/>
            <p:cNvSpPr txBox="true"/>
            <p:nvPr/>
          </p:nvSpPr>
          <p:spPr>
            <a:xfrm rot="0">
              <a:off x="0" y="66675"/>
              <a:ext cx="13808579" cy="1550459"/>
            </a:xfrm>
            <a:prstGeom prst="rect">
              <a:avLst/>
            </a:prstGeom>
          </p:spPr>
          <p:txBody>
            <a:bodyPr anchor="t" rtlCol="false" tIns="0" lIns="0" bIns="0" rIns="0">
              <a:spAutoFit/>
            </a:bodyPr>
            <a:lstStyle/>
            <a:p>
              <a:pPr>
                <a:lnSpc>
                  <a:spcPts val="8000"/>
                </a:lnSpc>
              </a:pPr>
              <a:r>
                <a:rPr lang="en-US" sz="8000">
                  <a:solidFill>
                    <a:srgbClr val="EBEDEF"/>
                  </a:solidFill>
                  <a:latin typeface="Poppins Bold"/>
                </a:rPr>
                <a:t>Implementasi</a:t>
              </a:r>
            </a:p>
          </p:txBody>
        </p:sp>
        <p:sp>
          <p:nvSpPr>
            <p:cNvPr name="TextBox 8" id="8"/>
            <p:cNvSpPr txBox="true"/>
            <p:nvPr/>
          </p:nvSpPr>
          <p:spPr>
            <a:xfrm rot="0">
              <a:off x="0" y="1706251"/>
              <a:ext cx="10007657" cy="1864995"/>
            </a:xfrm>
            <a:prstGeom prst="rect">
              <a:avLst/>
            </a:prstGeom>
          </p:spPr>
          <p:txBody>
            <a:bodyPr anchor="t" rtlCol="false" tIns="0" lIns="0" bIns="0" rIns="0">
              <a:spAutoFit/>
            </a:bodyPr>
            <a:lstStyle/>
            <a:p>
              <a:pPr>
                <a:lnSpc>
                  <a:spcPts val="9600"/>
                </a:lnSpc>
              </a:pPr>
              <a:r>
                <a:rPr lang="en-US" sz="9600">
                  <a:solidFill>
                    <a:srgbClr val="EBEDEF"/>
                  </a:solidFill>
                  <a:latin typeface="Poppins Bold"/>
                </a:rPr>
                <a:t>Algoritma</a:t>
              </a:r>
            </a:p>
          </p:txBody>
        </p:sp>
      </p:grpSp>
      <p:sp>
        <p:nvSpPr>
          <p:cNvPr name="Freeform 9" id="9"/>
          <p:cNvSpPr/>
          <p:nvPr/>
        </p:nvSpPr>
        <p:spPr>
          <a:xfrm flipH="false" flipV="false" rot="0">
            <a:off x="13291856" y="3459158"/>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5"/>
            <a:stretch>
              <a:fillRect l="0" t="0" r="0" b="0"/>
            </a:stretch>
          </a:blipFill>
        </p:spPr>
      </p:sp>
      <p:sp>
        <p:nvSpPr>
          <p:cNvPr name="Freeform 10" id="10"/>
          <p:cNvSpPr/>
          <p:nvPr/>
        </p:nvSpPr>
        <p:spPr>
          <a:xfrm flipH="false" flipV="false" rot="0">
            <a:off x="17068355" y="8286569"/>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5"/>
            <a:stretch>
              <a:fillRect l="0" t="0" r="0" b="0"/>
            </a:stretch>
          </a:blipFill>
        </p:spPr>
      </p:sp>
      <p:sp>
        <p:nvSpPr>
          <p:cNvPr name="Freeform 11" id="11"/>
          <p:cNvSpPr/>
          <p:nvPr/>
        </p:nvSpPr>
        <p:spPr>
          <a:xfrm flipH="false" flipV="false" rot="0">
            <a:off x="14852347" y="904882"/>
            <a:ext cx="624527" cy="638316"/>
          </a:xfrm>
          <a:custGeom>
            <a:avLst/>
            <a:gdLst/>
            <a:ahLst/>
            <a:cxnLst/>
            <a:rect r="r" b="b" t="t" l="l"/>
            <a:pathLst>
              <a:path h="638316" w="624527">
                <a:moveTo>
                  <a:pt x="0" y="0"/>
                </a:moveTo>
                <a:lnTo>
                  <a:pt x="624528" y="0"/>
                </a:lnTo>
                <a:lnTo>
                  <a:pt x="624528" y="638316"/>
                </a:lnTo>
                <a:lnTo>
                  <a:pt x="0" y="638316"/>
                </a:lnTo>
                <a:lnTo>
                  <a:pt x="0" y="0"/>
                </a:lnTo>
                <a:close/>
              </a:path>
            </a:pathLst>
          </a:custGeom>
          <a:blipFill>
            <a:blip r:embed="rId6"/>
            <a:stretch>
              <a:fillRect l="0" t="0" r="0" b="0"/>
            </a:stretch>
          </a:blipFill>
        </p:spPr>
      </p:sp>
      <p:sp>
        <p:nvSpPr>
          <p:cNvPr name="TextBox 12" id="12"/>
          <p:cNvSpPr txBox="true"/>
          <p:nvPr/>
        </p:nvSpPr>
        <p:spPr>
          <a:xfrm rot="0">
            <a:off x="851108" y="4181582"/>
            <a:ext cx="15867073" cy="5462855"/>
          </a:xfrm>
          <a:prstGeom prst="rect">
            <a:avLst/>
          </a:prstGeom>
        </p:spPr>
        <p:txBody>
          <a:bodyPr anchor="t" rtlCol="false" tIns="0" lIns="0" bIns="0" rIns="0">
            <a:spAutoFit/>
          </a:bodyPr>
          <a:lstStyle/>
          <a:p>
            <a:pPr algn="just">
              <a:lnSpc>
                <a:spcPts val="3922"/>
              </a:lnSpc>
            </a:pPr>
            <a:r>
              <a:rPr lang="en-US" sz="2801">
                <a:solidFill>
                  <a:srgbClr val="EBEDEF"/>
                </a:solidFill>
                <a:latin typeface="Poppins"/>
              </a:rPr>
              <a:t>Titik yang akan dievaluasi fungsi evaluasinya adalah tetangga dari ghost, yaitu titik-titik di atas, bawah, kanan, dan kiri ghost. Ini karena ghost hanya dapat bergerak ke arah-arah tersebut dan tidak bisa bergerak secara diagonal. Jika dua atau lebih titik tetangga memiliki nilai fungsi evaluasi yang sama, urutan prioritas dalam ekspansi simpul adalah titik di atas, di kiri, di bawah, dan di kanan.</a:t>
            </a:r>
          </a:p>
          <a:p>
            <a:pPr algn="just">
              <a:lnSpc>
                <a:spcPts val="3922"/>
              </a:lnSpc>
            </a:pPr>
          </a:p>
          <a:p>
            <a:pPr algn="just">
              <a:lnSpc>
                <a:spcPts val="3922"/>
              </a:lnSpc>
            </a:pPr>
            <a:r>
              <a:rPr lang="en-US" sz="2801">
                <a:solidFill>
                  <a:srgbClr val="EBEDEF"/>
                </a:solidFill>
                <a:latin typeface="Poppins"/>
              </a:rPr>
              <a:t>Dengan menggunakan informasi ini, algoritma akan mencari jalur terpendek dari ghost ke posisi Pac-Man, dengan mempertimbangkan biaya geografis dan estimasi heuristik untuk setiap simpul yang dievaluasi. Ini memungkinkan ghost untuk bergerak secara cerdas menuju Pac-Man dengan mempertimbangkan kedekatan dan kecocokan dengan posisi target.</a:t>
            </a:r>
          </a:p>
        </p:txBody>
      </p:sp>
      <p:sp>
        <p:nvSpPr>
          <p:cNvPr name="TextBox 13" id="13"/>
          <p:cNvSpPr txBox="true"/>
          <p:nvPr/>
        </p:nvSpPr>
        <p:spPr>
          <a:xfrm rot="0">
            <a:off x="13649032" y="9547189"/>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20/29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775084" y="3448484"/>
            <a:ext cx="6071250" cy="5151364"/>
          </a:xfrm>
          <a:custGeom>
            <a:avLst/>
            <a:gdLst/>
            <a:ahLst/>
            <a:cxnLst/>
            <a:rect r="r" b="b" t="t" l="l"/>
            <a:pathLst>
              <a:path h="5151364" w="6071250">
                <a:moveTo>
                  <a:pt x="0" y="0"/>
                </a:moveTo>
                <a:lnTo>
                  <a:pt x="6071250" y="0"/>
                </a:lnTo>
                <a:lnTo>
                  <a:pt x="6071250" y="5151364"/>
                </a:lnTo>
                <a:lnTo>
                  <a:pt x="0" y="5151364"/>
                </a:lnTo>
                <a:lnTo>
                  <a:pt x="0" y="0"/>
                </a:lnTo>
                <a:close/>
              </a:path>
            </a:pathLst>
          </a:custGeom>
          <a:blipFill>
            <a:blip r:embed="rId7"/>
            <a:stretch>
              <a:fillRect l="0" t="0" r="0" b="0"/>
            </a:stretch>
          </a:blipFill>
        </p:spPr>
      </p:sp>
      <p:grpSp>
        <p:nvGrpSpPr>
          <p:cNvPr name="Group 9" id="9"/>
          <p:cNvGrpSpPr/>
          <p:nvPr/>
        </p:nvGrpSpPr>
        <p:grpSpPr>
          <a:xfrm rot="0">
            <a:off x="1644185" y="1324409"/>
            <a:ext cx="9445528" cy="1371600"/>
            <a:chOff x="0" y="0"/>
            <a:chExt cx="12594038" cy="1828800"/>
          </a:xfrm>
        </p:grpSpPr>
        <p:sp>
          <p:nvSpPr>
            <p:cNvPr name="TextBox 10" id="10"/>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1" id="11"/>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Freeform 12" id="12"/>
          <p:cNvSpPr/>
          <p:nvPr/>
        </p:nvSpPr>
        <p:spPr>
          <a:xfrm flipH="false" flipV="false" rot="0">
            <a:off x="7404088" y="3448484"/>
            <a:ext cx="10184955" cy="5151364"/>
          </a:xfrm>
          <a:custGeom>
            <a:avLst/>
            <a:gdLst/>
            <a:ahLst/>
            <a:cxnLst/>
            <a:rect r="r" b="b" t="t" l="l"/>
            <a:pathLst>
              <a:path h="5151364" w="10184955">
                <a:moveTo>
                  <a:pt x="0" y="0"/>
                </a:moveTo>
                <a:lnTo>
                  <a:pt x="10184954" y="0"/>
                </a:lnTo>
                <a:lnTo>
                  <a:pt x="10184954" y="5151364"/>
                </a:lnTo>
                <a:lnTo>
                  <a:pt x="0" y="5151364"/>
                </a:lnTo>
                <a:lnTo>
                  <a:pt x="0" y="0"/>
                </a:lnTo>
                <a:close/>
              </a:path>
            </a:pathLst>
          </a:custGeom>
          <a:blipFill>
            <a:blip r:embed="rId8"/>
            <a:stretch>
              <a:fillRect l="0" t="0" r="-11585" b="0"/>
            </a:stretch>
          </a:blipFill>
        </p:spPr>
      </p:sp>
      <p:sp>
        <p:nvSpPr>
          <p:cNvPr name="TextBox 13" id="13"/>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21/29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710816" y="3272679"/>
            <a:ext cx="7670529" cy="5509371"/>
          </a:xfrm>
          <a:custGeom>
            <a:avLst/>
            <a:gdLst/>
            <a:ahLst/>
            <a:cxnLst/>
            <a:rect r="r" b="b" t="t" l="l"/>
            <a:pathLst>
              <a:path h="5509371" w="7670529">
                <a:moveTo>
                  <a:pt x="0" y="0"/>
                </a:moveTo>
                <a:lnTo>
                  <a:pt x="7670529" y="0"/>
                </a:lnTo>
                <a:lnTo>
                  <a:pt x="7670529" y="5509371"/>
                </a:lnTo>
                <a:lnTo>
                  <a:pt x="0" y="5509371"/>
                </a:lnTo>
                <a:lnTo>
                  <a:pt x="0" y="0"/>
                </a:lnTo>
                <a:close/>
              </a:path>
            </a:pathLst>
          </a:custGeom>
          <a:blipFill>
            <a:blip r:embed="rId7"/>
            <a:stretch>
              <a:fillRect l="0" t="0" r="-42608" b="0"/>
            </a:stretch>
          </a:blipFill>
        </p:spPr>
      </p:sp>
      <p:sp>
        <p:nvSpPr>
          <p:cNvPr name="Freeform 9" id="9"/>
          <p:cNvSpPr/>
          <p:nvPr/>
        </p:nvSpPr>
        <p:spPr>
          <a:xfrm flipH="false" flipV="false" rot="0">
            <a:off x="8611151" y="3272679"/>
            <a:ext cx="9151159" cy="5509371"/>
          </a:xfrm>
          <a:custGeom>
            <a:avLst/>
            <a:gdLst/>
            <a:ahLst/>
            <a:cxnLst/>
            <a:rect r="r" b="b" t="t" l="l"/>
            <a:pathLst>
              <a:path h="5509371" w="9151159">
                <a:moveTo>
                  <a:pt x="0" y="0"/>
                </a:moveTo>
                <a:lnTo>
                  <a:pt x="9151159" y="0"/>
                </a:lnTo>
                <a:lnTo>
                  <a:pt x="9151159" y="5509371"/>
                </a:lnTo>
                <a:lnTo>
                  <a:pt x="0" y="5509371"/>
                </a:lnTo>
                <a:lnTo>
                  <a:pt x="0" y="0"/>
                </a:lnTo>
                <a:close/>
              </a:path>
            </a:pathLst>
          </a:custGeom>
          <a:blipFill>
            <a:blip r:embed="rId8"/>
            <a:stretch>
              <a:fillRect l="0" t="0" r="0" b="0"/>
            </a:stretch>
          </a:blipFill>
        </p:spPr>
      </p:sp>
      <p:grpSp>
        <p:nvGrpSpPr>
          <p:cNvPr name="Group 10" id="10"/>
          <p:cNvGrpSpPr/>
          <p:nvPr/>
        </p:nvGrpSpPr>
        <p:grpSpPr>
          <a:xfrm rot="0">
            <a:off x="1644185" y="1324409"/>
            <a:ext cx="9445528" cy="1371600"/>
            <a:chOff x="0" y="0"/>
            <a:chExt cx="12594038" cy="1828800"/>
          </a:xfrm>
        </p:grpSpPr>
        <p:sp>
          <p:nvSpPr>
            <p:cNvPr name="TextBox 11" id="11"/>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2" id="12"/>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3" id="13"/>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22/29</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599373" y="3096044"/>
            <a:ext cx="8544627" cy="4759114"/>
          </a:xfrm>
          <a:custGeom>
            <a:avLst/>
            <a:gdLst/>
            <a:ahLst/>
            <a:cxnLst/>
            <a:rect r="r" b="b" t="t" l="l"/>
            <a:pathLst>
              <a:path h="4759114" w="8544627">
                <a:moveTo>
                  <a:pt x="0" y="0"/>
                </a:moveTo>
                <a:lnTo>
                  <a:pt x="8544627" y="0"/>
                </a:lnTo>
                <a:lnTo>
                  <a:pt x="8544627" y="4759114"/>
                </a:lnTo>
                <a:lnTo>
                  <a:pt x="0" y="4759114"/>
                </a:lnTo>
                <a:lnTo>
                  <a:pt x="0" y="0"/>
                </a:lnTo>
                <a:close/>
              </a:path>
            </a:pathLst>
          </a:custGeom>
          <a:blipFill>
            <a:blip r:embed="rId7"/>
            <a:stretch>
              <a:fillRect l="0" t="0" r="0" b="0"/>
            </a:stretch>
          </a:blipFill>
        </p:spPr>
      </p:sp>
      <p:sp>
        <p:nvSpPr>
          <p:cNvPr name="Freeform 9" id="9"/>
          <p:cNvSpPr/>
          <p:nvPr/>
        </p:nvSpPr>
        <p:spPr>
          <a:xfrm flipH="false" flipV="false" rot="0">
            <a:off x="9375520" y="3096044"/>
            <a:ext cx="8653684" cy="6145155"/>
          </a:xfrm>
          <a:custGeom>
            <a:avLst/>
            <a:gdLst/>
            <a:ahLst/>
            <a:cxnLst/>
            <a:rect r="r" b="b" t="t" l="l"/>
            <a:pathLst>
              <a:path h="6145155" w="8653684">
                <a:moveTo>
                  <a:pt x="0" y="0"/>
                </a:moveTo>
                <a:lnTo>
                  <a:pt x="8653684" y="0"/>
                </a:lnTo>
                <a:lnTo>
                  <a:pt x="8653684" y="6145154"/>
                </a:lnTo>
                <a:lnTo>
                  <a:pt x="0" y="6145154"/>
                </a:lnTo>
                <a:lnTo>
                  <a:pt x="0" y="0"/>
                </a:lnTo>
                <a:close/>
              </a:path>
            </a:pathLst>
          </a:custGeom>
          <a:blipFill>
            <a:blip r:embed="rId8"/>
            <a:stretch>
              <a:fillRect l="0" t="0" r="0" b="0"/>
            </a:stretch>
          </a:blipFill>
        </p:spPr>
      </p:sp>
      <p:grpSp>
        <p:nvGrpSpPr>
          <p:cNvPr name="Group 10" id="10"/>
          <p:cNvGrpSpPr/>
          <p:nvPr/>
        </p:nvGrpSpPr>
        <p:grpSpPr>
          <a:xfrm rot="0">
            <a:off x="1644185" y="1324409"/>
            <a:ext cx="9445528" cy="1371600"/>
            <a:chOff x="0" y="0"/>
            <a:chExt cx="12594038" cy="1828800"/>
          </a:xfrm>
        </p:grpSpPr>
        <p:sp>
          <p:nvSpPr>
            <p:cNvPr name="TextBox 11" id="11"/>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2" id="12"/>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3" id="13"/>
          <p:cNvSpPr txBox="true"/>
          <p:nvPr/>
        </p:nvSpPr>
        <p:spPr>
          <a:xfrm rot="0">
            <a:off x="12798770"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23/29</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2376033" y="3096044"/>
            <a:ext cx="13535934" cy="6640109"/>
          </a:xfrm>
          <a:custGeom>
            <a:avLst/>
            <a:gdLst/>
            <a:ahLst/>
            <a:cxnLst/>
            <a:rect r="r" b="b" t="t" l="l"/>
            <a:pathLst>
              <a:path h="6640109" w="13535934">
                <a:moveTo>
                  <a:pt x="0" y="0"/>
                </a:moveTo>
                <a:lnTo>
                  <a:pt x="13535934" y="0"/>
                </a:lnTo>
                <a:lnTo>
                  <a:pt x="13535934" y="6640108"/>
                </a:lnTo>
                <a:lnTo>
                  <a:pt x="0" y="6640108"/>
                </a:lnTo>
                <a:lnTo>
                  <a:pt x="0" y="0"/>
                </a:lnTo>
                <a:close/>
              </a:path>
            </a:pathLst>
          </a:custGeom>
          <a:blipFill>
            <a:blip r:embed="rId7"/>
            <a:stretch>
              <a:fillRect l="0" t="0" r="0" b="0"/>
            </a:stretch>
          </a:blipFill>
        </p:spPr>
      </p:sp>
      <p:grpSp>
        <p:nvGrpSpPr>
          <p:cNvPr name="Group 9" id="9"/>
          <p:cNvGrpSpPr/>
          <p:nvPr/>
        </p:nvGrpSpPr>
        <p:grpSpPr>
          <a:xfrm rot="0">
            <a:off x="1644185" y="1324409"/>
            <a:ext cx="9445528" cy="1371600"/>
            <a:chOff x="0" y="0"/>
            <a:chExt cx="12594038" cy="1828800"/>
          </a:xfrm>
        </p:grpSpPr>
        <p:sp>
          <p:nvSpPr>
            <p:cNvPr name="TextBox 10" id="10"/>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1" id="11"/>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2" id="12"/>
          <p:cNvSpPr txBox="true"/>
          <p:nvPr/>
        </p:nvSpPr>
        <p:spPr>
          <a:xfrm rot="0">
            <a:off x="14136775" y="94562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24/29</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3562010" y="3096044"/>
            <a:ext cx="11163980" cy="6640014"/>
          </a:xfrm>
          <a:custGeom>
            <a:avLst/>
            <a:gdLst/>
            <a:ahLst/>
            <a:cxnLst/>
            <a:rect r="r" b="b" t="t" l="l"/>
            <a:pathLst>
              <a:path h="6640014" w="11163980">
                <a:moveTo>
                  <a:pt x="0" y="0"/>
                </a:moveTo>
                <a:lnTo>
                  <a:pt x="11163980" y="0"/>
                </a:lnTo>
                <a:lnTo>
                  <a:pt x="11163980" y="6640014"/>
                </a:lnTo>
                <a:lnTo>
                  <a:pt x="0" y="6640014"/>
                </a:lnTo>
                <a:lnTo>
                  <a:pt x="0" y="0"/>
                </a:lnTo>
                <a:close/>
              </a:path>
            </a:pathLst>
          </a:custGeom>
          <a:blipFill>
            <a:blip r:embed="rId7"/>
            <a:stretch>
              <a:fillRect l="0" t="0" r="0" b="0"/>
            </a:stretch>
          </a:blipFill>
        </p:spPr>
      </p:sp>
      <p:grpSp>
        <p:nvGrpSpPr>
          <p:cNvPr name="Group 9" id="9"/>
          <p:cNvGrpSpPr/>
          <p:nvPr/>
        </p:nvGrpSpPr>
        <p:grpSpPr>
          <a:xfrm rot="0">
            <a:off x="1644185" y="1324409"/>
            <a:ext cx="9445528" cy="1371600"/>
            <a:chOff x="0" y="0"/>
            <a:chExt cx="12594038" cy="1828800"/>
          </a:xfrm>
        </p:grpSpPr>
        <p:sp>
          <p:nvSpPr>
            <p:cNvPr name="TextBox 10" id="10"/>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1" id="11"/>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2" id="12"/>
          <p:cNvSpPr txBox="true"/>
          <p:nvPr/>
        </p:nvSpPr>
        <p:spPr>
          <a:xfrm rot="0">
            <a:off x="13851025" y="94562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25/29</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1346584" y="3096044"/>
            <a:ext cx="5982723" cy="6273955"/>
          </a:xfrm>
          <a:custGeom>
            <a:avLst/>
            <a:gdLst/>
            <a:ahLst/>
            <a:cxnLst/>
            <a:rect r="r" b="b" t="t" l="l"/>
            <a:pathLst>
              <a:path h="6273955" w="5982723">
                <a:moveTo>
                  <a:pt x="0" y="0"/>
                </a:moveTo>
                <a:lnTo>
                  <a:pt x="5982723" y="0"/>
                </a:lnTo>
                <a:lnTo>
                  <a:pt x="5982723" y="6273955"/>
                </a:lnTo>
                <a:lnTo>
                  <a:pt x="0" y="6273955"/>
                </a:lnTo>
                <a:lnTo>
                  <a:pt x="0" y="0"/>
                </a:lnTo>
                <a:close/>
              </a:path>
            </a:pathLst>
          </a:custGeom>
          <a:blipFill>
            <a:blip r:embed="rId7"/>
            <a:stretch>
              <a:fillRect l="0" t="0" r="0" b="0"/>
            </a:stretch>
          </a:blipFill>
        </p:spPr>
      </p:sp>
      <p:sp>
        <p:nvSpPr>
          <p:cNvPr name="Freeform 9" id="9"/>
          <p:cNvSpPr/>
          <p:nvPr/>
        </p:nvSpPr>
        <p:spPr>
          <a:xfrm flipH="false" flipV="false" rot="0">
            <a:off x="7539391" y="3096044"/>
            <a:ext cx="10193391" cy="6308640"/>
          </a:xfrm>
          <a:custGeom>
            <a:avLst/>
            <a:gdLst/>
            <a:ahLst/>
            <a:cxnLst/>
            <a:rect r="r" b="b" t="t" l="l"/>
            <a:pathLst>
              <a:path h="6308640" w="10193391">
                <a:moveTo>
                  <a:pt x="0" y="0"/>
                </a:moveTo>
                <a:lnTo>
                  <a:pt x="10193392" y="0"/>
                </a:lnTo>
                <a:lnTo>
                  <a:pt x="10193392" y="6308640"/>
                </a:lnTo>
                <a:lnTo>
                  <a:pt x="0" y="6308640"/>
                </a:lnTo>
                <a:lnTo>
                  <a:pt x="0" y="0"/>
                </a:lnTo>
                <a:close/>
              </a:path>
            </a:pathLst>
          </a:custGeom>
          <a:blipFill>
            <a:blip r:embed="rId8"/>
            <a:stretch>
              <a:fillRect l="0" t="0" r="0" b="0"/>
            </a:stretch>
          </a:blipFill>
        </p:spPr>
      </p:sp>
      <p:grpSp>
        <p:nvGrpSpPr>
          <p:cNvPr name="Group 10" id="10"/>
          <p:cNvGrpSpPr/>
          <p:nvPr/>
        </p:nvGrpSpPr>
        <p:grpSpPr>
          <a:xfrm rot="0">
            <a:off x="1644185" y="1324409"/>
            <a:ext cx="9445528" cy="1371600"/>
            <a:chOff x="0" y="0"/>
            <a:chExt cx="12594038" cy="1828800"/>
          </a:xfrm>
        </p:grpSpPr>
        <p:sp>
          <p:nvSpPr>
            <p:cNvPr name="TextBox 11" id="11"/>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2" id="12"/>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3" id="13"/>
          <p:cNvSpPr txBox="true"/>
          <p:nvPr/>
        </p:nvSpPr>
        <p:spPr>
          <a:xfrm rot="0">
            <a:off x="13271761" y="955149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26/29</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901613">
            <a:off x="9908893" y="1330135"/>
            <a:ext cx="5454388" cy="1077242"/>
          </a:xfrm>
          <a:custGeom>
            <a:avLst/>
            <a:gdLst/>
            <a:ahLst/>
            <a:cxnLst/>
            <a:rect r="r" b="b" t="t" l="l"/>
            <a:pathLst>
              <a:path h="1077242" w="5454388">
                <a:moveTo>
                  <a:pt x="0" y="0"/>
                </a:moveTo>
                <a:lnTo>
                  <a:pt x="5454388" y="0"/>
                </a:lnTo>
                <a:lnTo>
                  <a:pt x="5454388" y="1077241"/>
                </a:lnTo>
                <a:lnTo>
                  <a:pt x="0" y="1077241"/>
                </a:lnTo>
                <a:lnTo>
                  <a:pt x="0" y="0"/>
                </a:lnTo>
                <a:close/>
              </a:path>
            </a:pathLst>
          </a:custGeom>
          <a:blipFill>
            <a:blip r:embed="rId3">
              <a:alphaModFix amt="48000"/>
            </a:blip>
            <a:stretch>
              <a:fillRect l="0" t="0" r="0" b="0"/>
            </a:stretch>
          </a:blipFill>
        </p:spPr>
      </p:sp>
      <p:sp>
        <p:nvSpPr>
          <p:cNvPr name="Freeform 4" id="4"/>
          <p:cNvSpPr/>
          <p:nvPr/>
        </p:nvSpPr>
        <p:spPr>
          <a:xfrm flipH="false" flipV="false" rot="-901613">
            <a:off x="9969303" y="-1076136"/>
            <a:ext cx="4183991" cy="3263688"/>
          </a:xfrm>
          <a:custGeom>
            <a:avLst/>
            <a:gdLst/>
            <a:ahLst/>
            <a:cxnLst/>
            <a:rect r="r" b="b" t="t" l="l"/>
            <a:pathLst>
              <a:path h="3263688" w="4183991">
                <a:moveTo>
                  <a:pt x="0" y="0"/>
                </a:moveTo>
                <a:lnTo>
                  <a:pt x="4183991" y="0"/>
                </a:lnTo>
                <a:lnTo>
                  <a:pt x="4183991" y="3263689"/>
                </a:lnTo>
                <a:lnTo>
                  <a:pt x="0" y="3263689"/>
                </a:lnTo>
                <a:lnTo>
                  <a:pt x="0" y="0"/>
                </a:lnTo>
                <a:close/>
              </a:path>
            </a:pathLst>
          </a:custGeom>
          <a:blipFill>
            <a:blip r:embed="rId4"/>
            <a:stretch>
              <a:fillRect l="0" t="0" r="0" b="0"/>
            </a:stretch>
          </a:blipFill>
        </p:spPr>
      </p:sp>
      <p:sp>
        <p:nvSpPr>
          <p:cNvPr name="Freeform 5" id="5"/>
          <p:cNvSpPr/>
          <p:nvPr/>
        </p:nvSpPr>
        <p:spPr>
          <a:xfrm flipH="false" flipV="false" rot="0">
            <a:off x="1501898" y="2105077"/>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6" id="6"/>
          <p:cNvSpPr/>
          <p:nvPr/>
        </p:nvSpPr>
        <p:spPr>
          <a:xfrm flipH="false" flipV="false" rot="0">
            <a:off x="17064918" y="1154746"/>
            <a:ext cx="388763" cy="397712"/>
          </a:xfrm>
          <a:custGeom>
            <a:avLst/>
            <a:gdLst/>
            <a:ahLst/>
            <a:cxnLst/>
            <a:rect r="r" b="b" t="t" l="l"/>
            <a:pathLst>
              <a:path h="397712" w="388763">
                <a:moveTo>
                  <a:pt x="0" y="0"/>
                </a:moveTo>
                <a:lnTo>
                  <a:pt x="388764" y="0"/>
                </a:lnTo>
                <a:lnTo>
                  <a:pt x="388764" y="397712"/>
                </a:lnTo>
                <a:lnTo>
                  <a:pt x="0" y="397712"/>
                </a:lnTo>
                <a:lnTo>
                  <a:pt x="0" y="0"/>
                </a:lnTo>
                <a:close/>
              </a:path>
            </a:pathLst>
          </a:custGeom>
          <a:blipFill>
            <a:blip r:embed="rId5"/>
            <a:stretch>
              <a:fillRect l="0" t="0" r="0" b="0"/>
            </a:stretch>
          </a:blipFill>
        </p:spPr>
      </p:sp>
      <p:sp>
        <p:nvSpPr>
          <p:cNvPr name="Freeform 7" id="7"/>
          <p:cNvSpPr/>
          <p:nvPr/>
        </p:nvSpPr>
        <p:spPr>
          <a:xfrm flipH="false" flipV="false" rot="0">
            <a:off x="710816" y="703798"/>
            <a:ext cx="635768" cy="649804"/>
          </a:xfrm>
          <a:custGeom>
            <a:avLst/>
            <a:gdLst/>
            <a:ahLst/>
            <a:cxnLst/>
            <a:rect r="r" b="b" t="t" l="l"/>
            <a:pathLst>
              <a:path h="649804" w="635768">
                <a:moveTo>
                  <a:pt x="0" y="0"/>
                </a:moveTo>
                <a:lnTo>
                  <a:pt x="635768" y="0"/>
                </a:lnTo>
                <a:lnTo>
                  <a:pt x="635768" y="649804"/>
                </a:lnTo>
                <a:lnTo>
                  <a:pt x="0" y="649804"/>
                </a:lnTo>
                <a:lnTo>
                  <a:pt x="0" y="0"/>
                </a:lnTo>
                <a:close/>
              </a:path>
            </a:pathLst>
          </a:custGeom>
          <a:blipFill>
            <a:blip r:embed="rId6"/>
            <a:stretch>
              <a:fillRect l="0" t="0" r="0" b="0"/>
            </a:stretch>
          </a:blipFill>
        </p:spPr>
      </p:sp>
      <p:sp>
        <p:nvSpPr>
          <p:cNvPr name="Freeform 8" id="8"/>
          <p:cNvSpPr/>
          <p:nvPr/>
        </p:nvSpPr>
        <p:spPr>
          <a:xfrm flipH="false" flipV="false" rot="0">
            <a:off x="5092549" y="3096044"/>
            <a:ext cx="8102902" cy="6674162"/>
          </a:xfrm>
          <a:custGeom>
            <a:avLst/>
            <a:gdLst/>
            <a:ahLst/>
            <a:cxnLst/>
            <a:rect r="r" b="b" t="t" l="l"/>
            <a:pathLst>
              <a:path h="6674162" w="8102902">
                <a:moveTo>
                  <a:pt x="0" y="0"/>
                </a:moveTo>
                <a:lnTo>
                  <a:pt x="8102902" y="0"/>
                </a:lnTo>
                <a:lnTo>
                  <a:pt x="8102902" y="6674162"/>
                </a:lnTo>
                <a:lnTo>
                  <a:pt x="0" y="6674162"/>
                </a:lnTo>
                <a:lnTo>
                  <a:pt x="0" y="0"/>
                </a:lnTo>
                <a:close/>
              </a:path>
            </a:pathLst>
          </a:custGeom>
          <a:blipFill>
            <a:blip r:embed="rId7"/>
            <a:stretch>
              <a:fillRect l="0" t="0" r="0" b="0"/>
            </a:stretch>
          </a:blipFill>
        </p:spPr>
      </p:sp>
      <p:grpSp>
        <p:nvGrpSpPr>
          <p:cNvPr name="Group 9" id="9"/>
          <p:cNvGrpSpPr/>
          <p:nvPr/>
        </p:nvGrpSpPr>
        <p:grpSpPr>
          <a:xfrm rot="0">
            <a:off x="1644185" y="1324409"/>
            <a:ext cx="9445528" cy="1371600"/>
            <a:chOff x="0" y="0"/>
            <a:chExt cx="12594038" cy="1828800"/>
          </a:xfrm>
        </p:grpSpPr>
        <p:sp>
          <p:nvSpPr>
            <p:cNvPr name="TextBox 10" id="10"/>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Doku</a:t>
              </a:r>
            </a:p>
          </p:txBody>
        </p:sp>
        <p:sp>
          <p:nvSpPr>
            <p:cNvPr name="TextBox 11" id="11"/>
            <p:cNvSpPr txBox="true"/>
            <p:nvPr/>
          </p:nvSpPr>
          <p:spPr>
            <a:xfrm rot="0">
              <a:off x="4028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mentasi</a:t>
              </a:r>
            </a:p>
          </p:txBody>
        </p:sp>
      </p:grpSp>
      <p:sp>
        <p:nvSpPr>
          <p:cNvPr name="TextBox 12" id="12"/>
          <p:cNvSpPr txBox="true"/>
          <p:nvPr/>
        </p:nvSpPr>
        <p:spPr>
          <a:xfrm rot="0">
            <a:off x="13755775" y="936099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27/29</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grpSp>
        <p:nvGrpSpPr>
          <p:cNvPr name="Group 2" id="2"/>
          <p:cNvGrpSpPr/>
          <p:nvPr/>
        </p:nvGrpSpPr>
        <p:grpSpPr>
          <a:xfrm rot="0">
            <a:off x="11823280" y="6257964"/>
            <a:ext cx="4838713" cy="2823854"/>
            <a:chOff x="0" y="0"/>
            <a:chExt cx="1226222" cy="715618"/>
          </a:xfrm>
        </p:grpSpPr>
        <p:sp>
          <p:nvSpPr>
            <p:cNvPr name="Freeform 3" id="3"/>
            <p:cNvSpPr/>
            <p:nvPr/>
          </p:nvSpPr>
          <p:spPr>
            <a:xfrm flipH="false" flipV="false" rot="0">
              <a:off x="0" y="0"/>
              <a:ext cx="1226222" cy="715618"/>
            </a:xfrm>
            <a:custGeom>
              <a:avLst/>
              <a:gdLst/>
              <a:ahLst/>
              <a:cxnLst/>
              <a:rect r="r" b="b" t="t" l="l"/>
              <a:pathLst>
                <a:path h="715618" w="1226222">
                  <a:moveTo>
                    <a:pt x="160000" y="0"/>
                  </a:moveTo>
                  <a:lnTo>
                    <a:pt x="1066223" y="0"/>
                  </a:lnTo>
                  <a:cubicBezTo>
                    <a:pt x="1108657" y="0"/>
                    <a:pt x="1149354" y="16857"/>
                    <a:pt x="1179359" y="46863"/>
                  </a:cubicBezTo>
                  <a:cubicBezTo>
                    <a:pt x="1209365" y="76869"/>
                    <a:pt x="1226222" y="117565"/>
                    <a:pt x="1226222" y="160000"/>
                  </a:cubicBezTo>
                  <a:lnTo>
                    <a:pt x="1226222" y="555619"/>
                  </a:lnTo>
                  <a:cubicBezTo>
                    <a:pt x="1226222" y="643984"/>
                    <a:pt x="1154588" y="715618"/>
                    <a:pt x="1066223" y="715618"/>
                  </a:cubicBezTo>
                  <a:lnTo>
                    <a:pt x="160000" y="715618"/>
                  </a:lnTo>
                  <a:cubicBezTo>
                    <a:pt x="117565" y="715618"/>
                    <a:pt x="76869" y="698761"/>
                    <a:pt x="46863" y="668756"/>
                  </a:cubicBezTo>
                  <a:cubicBezTo>
                    <a:pt x="16857" y="638750"/>
                    <a:pt x="0" y="598053"/>
                    <a:pt x="0" y="555619"/>
                  </a:cubicBezTo>
                  <a:lnTo>
                    <a:pt x="0" y="160000"/>
                  </a:lnTo>
                  <a:cubicBezTo>
                    <a:pt x="0" y="117565"/>
                    <a:pt x="16857" y="76869"/>
                    <a:pt x="46863" y="46863"/>
                  </a:cubicBezTo>
                  <a:cubicBezTo>
                    <a:pt x="76869" y="16857"/>
                    <a:pt x="117565" y="0"/>
                    <a:pt x="160000" y="0"/>
                  </a:cubicBezTo>
                  <a:close/>
                </a:path>
              </a:pathLst>
            </a:custGeom>
            <a:solidFill>
              <a:srgbClr val="F0B63A"/>
            </a:solidFill>
          </p:spPr>
        </p:sp>
        <p:sp>
          <p:nvSpPr>
            <p:cNvPr name="TextBox 4" id="4"/>
            <p:cNvSpPr txBox="true"/>
            <p:nvPr/>
          </p:nvSpPr>
          <p:spPr>
            <a:xfrm>
              <a:off x="0" y="-76200"/>
              <a:ext cx="1226222" cy="791818"/>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1823280" y="1020622"/>
            <a:ext cx="4838713" cy="4876027"/>
            <a:chOff x="0" y="0"/>
            <a:chExt cx="1226222" cy="1235678"/>
          </a:xfrm>
        </p:grpSpPr>
        <p:sp>
          <p:nvSpPr>
            <p:cNvPr name="Freeform 6" id="6"/>
            <p:cNvSpPr/>
            <p:nvPr/>
          </p:nvSpPr>
          <p:spPr>
            <a:xfrm flipH="false" flipV="false" rot="0">
              <a:off x="0" y="0"/>
              <a:ext cx="1226222" cy="1235678"/>
            </a:xfrm>
            <a:custGeom>
              <a:avLst/>
              <a:gdLst/>
              <a:ahLst/>
              <a:cxnLst/>
              <a:rect r="r" b="b" t="t" l="l"/>
              <a:pathLst>
                <a:path h="1235678" w="1226222">
                  <a:moveTo>
                    <a:pt x="160000" y="0"/>
                  </a:moveTo>
                  <a:lnTo>
                    <a:pt x="1066223" y="0"/>
                  </a:lnTo>
                  <a:cubicBezTo>
                    <a:pt x="1108657" y="0"/>
                    <a:pt x="1149354" y="16857"/>
                    <a:pt x="1179359" y="46863"/>
                  </a:cubicBezTo>
                  <a:cubicBezTo>
                    <a:pt x="1209365" y="76869"/>
                    <a:pt x="1226222" y="117565"/>
                    <a:pt x="1226222" y="160000"/>
                  </a:cubicBezTo>
                  <a:lnTo>
                    <a:pt x="1226222" y="1075679"/>
                  </a:lnTo>
                  <a:cubicBezTo>
                    <a:pt x="1226222" y="1164044"/>
                    <a:pt x="1154588" y="1235678"/>
                    <a:pt x="1066223" y="1235678"/>
                  </a:cubicBezTo>
                  <a:lnTo>
                    <a:pt x="160000" y="1235678"/>
                  </a:lnTo>
                  <a:cubicBezTo>
                    <a:pt x="117565" y="1235678"/>
                    <a:pt x="76869" y="1218821"/>
                    <a:pt x="46863" y="1188815"/>
                  </a:cubicBezTo>
                  <a:cubicBezTo>
                    <a:pt x="16857" y="1158810"/>
                    <a:pt x="0" y="1118113"/>
                    <a:pt x="0" y="1075679"/>
                  </a:cubicBezTo>
                  <a:lnTo>
                    <a:pt x="0" y="160000"/>
                  </a:lnTo>
                  <a:cubicBezTo>
                    <a:pt x="0" y="117565"/>
                    <a:pt x="16857" y="76869"/>
                    <a:pt x="46863" y="46863"/>
                  </a:cubicBezTo>
                  <a:cubicBezTo>
                    <a:pt x="76869" y="16857"/>
                    <a:pt x="117565" y="0"/>
                    <a:pt x="160000" y="0"/>
                  </a:cubicBezTo>
                  <a:close/>
                </a:path>
              </a:pathLst>
            </a:custGeom>
            <a:solidFill>
              <a:srgbClr val="593D9B"/>
            </a:solidFill>
          </p:spPr>
        </p:sp>
        <p:sp>
          <p:nvSpPr>
            <p:cNvPr name="TextBox 7" id="7"/>
            <p:cNvSpPr txBox="true"/>
            <p:nvPr/>
          </p:nvSpPr>
          <p:spPr>
            <a:xfrm>
              <a:off x="0" y="-76200"/>
              <a:ext cx="1226222" cy="1311878"/>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1823280" y="4805370"/>
            <a:ext cx="4838713" cy="2564267"/>
            <a:chOff x="0" y="0"/>
            <a:chExt cx="1226222" cy="649834"/>
          </a:xfrm>
        </p:grpSpPr>
        <p:sp>
          <p:nvSpPr>
            <p:cNvPr name="Freeform 9" id="9"/>
            <p:cNvSpPr/>
            <p:nvPr/>
          </p:nvSpPr>
          <p:spPr>
            <a:xfrm flipH="false" flipV="false" rot="0">
              <a:off x="0" y="0"/>
              <a:ext cx="1226222" cy="649834"/>
            </a:xfrm>
            <a:custGeom>
              <a:avLst/>
              <a:gdLst/>
              <a:ahLst/>
              <a:cxnLst/>
              <a:rect r="r" b="b" t="t" l="l"/>
              <a:pathLst>
                <a:path h="649834" w="1226222">
                  <a:moveTo>
                    <a:pt x="0" y="0"/>
                  </a:moveTo>
                  <a:lnTo>
                    <a:pt x="1226222" y="0"/>
                  </a:lnTo>
                  <a:lnTo>
                    <a:pt x="1226222" y="649834"/>
                  </a:lnTo>
                  <a:lnTo>
                    <a:pt x="0" y="649834"/>
                  </a:lnTo>
                  <a:close/>
                </a:path>
              </a:pathLst>
            </a:custGeom>
            <a:solidFill>
              <a:srgbClr val="593D9B"/>
            </a:solidFill>
          </p:spPr>
        </p:sp>
        <p:sp>
          <p:nvSpPr>
            <p:cNvPr name="TextBox 10" id="10"/>
            <p:cNvSpPr txBox="true"/>
            <p:nvPr/>
          </p:nvSpPr>
          <p:spPr>
            <a:xfrm>
              <a:off x="0" y="-76200"/>
              <a:ext cx="1226222" cy="726034"/>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0">
            <a:off x="12726050" y="546028"/>
            <a:ext cx="3033174" cy="949187"/>
            <a:chOff x="0" y="0"/>
            <a:chExt cx="768664" cy="240542"/>
          </a:xfrm>
        </p:grpSpPr>
        <p:sp>
          <p:nvSpPr>
            <p:cNvPr name="Freeform 12" id="12"/>
            <p:cNvSpPr/>
            <p:nvPr/>
          </p:nvSpPr>
          <p:spPr>
            <a:xfrm flipH="false" flipV="false" rot="0">
              <a:off x="0" y="0"/>
              <a:ext cx="768664" cy="240542"/>
            </a:xfrm>
            <a:custGeom>
              <a:avLst/>
              <a:gdLst/>
              <a:ahLst/>
              <a:cxnLst/>
              <a:rect r="r" b="b" t="t" l="l"/>
              <a:pathLst>
                <a:path h="240542" w="768664">
                  <a:moveTo>
                    <a:pt x="120271" y="0"/>
                  </a:moveTo>
                  <a:lnTo>
                    <a:pt x="648393" y="0"/>
                  </a:lnTo>
                  <a:cubicBezTo>
                    <a:pt x="680291" y="0"/>
                    <a:pt x="710882" y="12671"/>
                    <a:pt x="733438" y="35227"/>
                  </a:cubicBezTo>
                  <a:cubicBezTo>
                    <a:pt x="755993" y="57782"/>
                    <a:pt x="768664" y="88373"/>
                    <a:pt x="768664" y="120271"/>
                  </a:cubicBezTo>
                  <a:lnTo>
                    <a:pt x="768664" y="120271"/>
                  </a:lnTo>
                  <a:cubicBezTo>
                    <a:pt x="768664" y="152169"/>
                    <a:pt x="755993" y="182760"/>
                    <a:pt x="733438" y="205315"/>
                  </a:cubicBezTo>
                  <a:cubicBezTo>
                    <a:pt x="710882" y="227871"/>
                    <a:pt x="680291" y="240542"/>
                    <a:pt x="648393" y="240542"/>
                  </a:cubicBezTo>
                  <a:lnTo>
                    <a:pt x="120271" y="240542"/>
                  </a:lnTo>
                  <a:cubicBezTo>
                    <a:pt x="88373" y="240542"/>
                    <a:pt x="57782" y="227871"/>
                    <a:pt x="35227" y="205315"/>
                  </a:cubicBezTo>
                  <a:cubicBezTo>
                    <a:pt x="12671" y="182760"/>
                    <a:pt x="0" y="152169"/>
                    <a:pt x="0" y="120271"/>
                  </a:cubicBezTo>
                  <a:lnTo>
                    <a:pt x="0" y="120271"/>
                  </a:lnTo>
                  <a:cubicBezTo>
                    <a:pt x="0" y="88373"/>
                    <a:pt x="12671" y="57782"/>
                    <a:pt x="35227" y="35227"/>
                  </a:cubicBezTo>
                  <a:cubicBezTo>
                    <a:pt x="57782" y="12671"/>
                    <a:pt x="88373" y="0"/>
                    <a:pt x="120271" y="0"/>
                  </a:cubicBezTo>
                  <a:close/>
                </a:path>
              </a:pathLst>
            </a:custGeom>
            <a:solidFill>
              <a:srgbClr val="D7D9DD"/>
            </a:solidFill>
          </p:spPr>
        </p:sp>
        <p:sp>
          <p:nvSpPr>
            <p:cNvPr name="TextBox 13" id="13"/>
            <p:cNvSpPr txBox="true"/>
            <p:nvPr/>
          </p:nvSpPr>
          <p:spPr>
            <a:xfrm>
              <a:off x="0" y="-76200"/>
              <a:ext cx="768664" cy="316742"/>
            </a:xfrm>
            <a:prstGeom prst="rect">
              <a:avLst/>
            </a:prstGeom>
          </p:spPr>
          <p:txBody>
            <a:bodyPr anchor="ctr" rtlCol="false" tIns="50800" lIns="50800" bIns="50800" rIns="50800"/>
            <a:lstStyle/>
            <a:p>
              <a:pPr algn="ctr">
                <a:lnSpc>
                  <a:spcPts val="3500"/>
                </a:lnSpc>
              </a:pPr>
            </a:p>
          </p:txBody>
        </p:sp>
      </p:grpSp>
      <p:sp>
        <p:nvSpPr>
          <p:cNvPr name="Freeform 14" id="14"/>
          <p:cNvSpPr/>
          <p:nvPr/>
        </p:nvSpPr>
        <p:spPr>
          <a:xfrm flipH="false" flipV="false" rot="5400000">
            <a:off x="-32317" y="32317"/>
            <a:ext cx="10287000" cy="10222366"/>
          </a:xfrm>
          <a:custGeom>
            <a:avLst/>
            <a:gdLst/>
            <a:ahLst/>
            <a:cxnLst/>
            <a:rect r="r" b="b" t="t" l="l"/>
            <a:pathLst>
              <a:path h="10222366" w="10287000">
                <a:moveTo>
                  <a:pt x="0" y="0"/>
                </a:moveTo>
                <a:lnTo>
                  <a:pt x="10287000" y="0"/>
                </a:lnTo>
                <a:lnTo>
                  <a:pt x="10287000" y="10222366"/>
                </a:lnTo>
                <a:lnTo>
                  <a:pt x="0" y="10222366"/>
                </a:lnTo>
                <a:lnTo>
                  <a:pt x="0" y="0"/>
                </a:lnTo>
                <a:close/>
              </a:path>
            </a:pathLst>
          </a:custGeom>
          <a:blipFill>
            <a:blip r:embed="rId2"/>
            <a:stretch>
              <a:fillRect l="-98266" t="-34807" r="-210520" b="-96589"/>
            </a:stretch>
          </a:blipFill>
        </p:spPr>
      </p:sp>
      <p:sp>
        <p:nvSpPr>
          <p:cNvPr name="Freeform 15" id="15"/>
          <p:cNvSpPr/>
          <p:nvPr/>
        </p:nvSpPr>
        <p:spPr>
          <a:xfrm flipH="false" flipV="false" rot="0">
            <a:off x="6889225" y="8834683"/>
            <a:ext cx="6666283" cy="1316591"/>
          </a:xfrm>
          <a:custGeom>
            <a:avLst/>
            <a:gdLst/>
            <a:ahLst/>
            <a:cxnLst/>
            <a:rect r="r" b="b" t="t" l="l"/>
            <a:pathLst>
              <a:path h="1316591" w="6666283">
                <a:moveTo>
                  <a:pt x="0" y="0"/>
                </a:moveTo>
                <a:lnTo>
                  <a:pt x="6666283" y="0"/>
                </a:lnTo>
                <a:lnTo>
                  <a:pt x="6666283" y="1316591"/>
                </a:lnTo>
                <a:lnTo>
                  <a:pt x="0" y="1316591"/>
                </a:lnTo>
                <a:lnTo>
                  <a:pt x="0" y="0"/>
                </a:lnTo>
                <a:close/>
              </a:path>
            </a:pathLst>
          </a:custGeom>
          <a:blipFill>
            <a:blip r:embed="rId3"/>
            <a:stretch>
              <a:fillRect l="0" t="0" r="0" b="0"/>
            </a:stretch>
          </a:blipFill>
        </p:spPr>
      </p:sp>
      <p:sp>
        <p:nvSpPr>
          <p:cNvPr name="Freeform 16" id="16"/>
          <p:cNvSpPr/>
          <p:nvPr/>
        </p:nvSpPr>
        <p:spPr>
          <a:xfrm flipH="false" flipV="false" rot="0">
            <a:off x="7924086" y="6016039"/>
            <a:ext cx="4596560" cy="5288515"/>
          </a:xfrm>
          <a:custGeom>
            <a:avLst/>
            <a:gdLst/>
            <a:ahLst/>
            <a:cxnLst/>
            <a:rect r="r" b="b" t="t" l="l"/>
            <a:pathLst>
              <a:path h="5288515" w="4596560">
                <a:moveTo>
                  <a:pt x="0" y="0"/>
                </a:moveTo>
                <a:lnTo>
                  <a:pt x="4596561" y="0"/>
                </a:lnTo>
                <a:lnTo>
                  <a:pt x="4596561" y="5288515"/>
                </a:lnTo>
                <a:lnTo>
                  <a:pt x="0" y="5288515"/>
                </a:lnTo>
                <a:lnTo>
                  <a:pt x="0" y="0"/>
                </a:lnTo>
                <a:close/>
              </a:path>
            </a:pathLst>
          </a:custGeom>
          <a:blipFill>
            <a:blip r:embed="rId4"/>
            <a:stretch>
              <a:fillRect l="0" t="0" r="0" b="0"/>
            </a:stretch>
          </a:blipFill>
        </p:spPr>
      </p:sp>
      <p:sp>
        <p:nvSpPr>
          <p:cNvPr name="Freeform 17" id="17"/>
          <p:cNvSpPr/>
          <p:nvPr/>
        </p:nvSpPr>
        <p:spPr>
          <a:xfrm flipH="false" flipV="false" rot="0">
            <a:off x="874155" y="1210680"/>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18" id="18"/>
          <p:cNvSpPr/>
          <p:nvPr/>
        </p:nvSpPr>
        <p:spPr>
          <a:xfrm flipH="false" flipV="false" rot="0">
            <a:off x="17259300" y="2417384"/>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5"/>
            <a:stretch>
              <a:fillRect l="0" t="0" r="0" b="0"/>
            </a:stretch>
          </a:blipFill>
        </p:spPr>
      </p:sp>
      <p:sp>
        <p:nvSpPr>
          <p:cNvPr name="Freeform 19" id="19"/>
          <p:cNvSpPr/>
          <p:nvPr/>
        </p:nvSpPr>
        <p:spPr>
          <a:xfrm flipH="false" flipV="false" rot="0">
            <a:off x="8831736" y="1495215"/>
            <a:ext cx="624527" cy="638316"/>
          </a:xfrm>
          <a:custGeom>
            <a:avLst/>
            <a:gdLst/>
            <a:ahLst/>
            <a:cxnLst/>
            <a:rect r="r" b="b" t="t" l="l"/>
            <a:pathLst>
              <a:path h="638316" w="624527">
                <a:moveTo>
                  <a:pt x="0" y="0"/>
                </a:moveTo>
                <a:lnTo>
                  <a:pt x="624528" y="0"/>
                </a:lnTo>
                <a:lnTo>
                  <a:pt x="624528" y="638316"/>
                </a:lnTo>
                <a:lnTo>
                  <a:pt x="0" y="638316"/>
                </a:lnTo>
                <a:lnTo>
                  <a:pt x="0" y="0"/>
                </a:lnTo>
                <a:close/>
              </a:path>
            </a:pathLst>
          </a:custGeom>
          <a:blipFill>
            <a:blip r:embed="rId6"/>
            <a:stretch>
              <a:fillRect l="0" t="0" r="0" b="0"/>
            </a:stretch>
          </a:blipFill>
        </p:spPr>
      </p:sp>
      <p:sp>
        <p:nvSpPr>
          <p:cNvPr name="Freeform 20" id="20"/>
          <p:cNvSpPr/>
          <p:nvPr/>
        </p:nvSpPr>
        <p:spPr>
          <a:xfrm flipH="false" flipV="false" rot="0">
            <a:off x="946299" y="5178694"/>
            <a:ext cx="484123" cy="484123"/>
          </a:xfrm>
          <a:custGeom>
            <a:avLst/>
            <a:gdLst/>
            <a:ahLst/>
            <a:cxnLst/>
            <a:rect r="r" b="b" t="t" l="l"/>
            <a:pathLst>
              <a:path h="484123" w="484123">
                <a:moveTo>
                  <a:pt x="0" y="0"/>
                </a:moveTo>
                <a:lnTo>
                  <a:pt x="484122" y="0"/>
                </a:lnTo>
                <a:lnTo>
                  <a:pt x="484122" y="484123"/>
                </a:lnTo>
                <a:lnTo>
                  <a:pt x="0" y="4841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954171" y="2407859"/>
            <a:ext cx="6424019" cy="1285875"/>
          </a:xfrm>
          <a:prstGeom prst="rect">
            <a:avLst/>
          </a:prstGeom>
        </p:spPr>
        <p:txBody>
          <a:bodyPr anchor="t" rtlCol="false" tIns="0" lIns="0" bIns="0" rIns="0">
            <a:spAutoFit/>
          </a:bodyPr>
          <a:lstStyle/>
          <a:p>
            <a:pPr>
              <a:lnSpc>
                <a:spcPts val="9000"/>
              </a:lnSpc>
            </a:pPr>
            <a:r>
              <a:rPr lang="en-US" sz="9000">
                <a:solidFill>
                  <a:srgbClr val="D7D9DD"/>
                </a:solidFill>
                <a:latin typeface="Poppins Bold"/>
              </a:rPr>
              <a:t>Daftar</a:t>
            </a:r>
          </a:p>
        </p:txBody>
      </p:sp>
      <p:sp>
        <p:nvSpPr>
          <p:cNvPr name="TextBox 22" id="22"/>
          <p:cNvSpPr txBox="true"/>
          <p:nvPr/>
        </p:nvSpPr>
        <p:spPr>
          <a:xfrm rot="0">
            <a:off x="954171" y="3486552"/>
            <a:ext cx="6424019" cy="12858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Pustaka</a:t>
            </a:r>
          </a:p>
        </p:txBody>
      </p:sp>
      <p:sp>
        <p:nvSpPr>
          <p:cNvPr name="TextBox 23" id="23"/>
          <p:cNvSpPr txBox="true"/>
          <p:nvPr/>
        </p:nvSpPr>
        <p:spPr>
          <a:xfrm rot="0">
            <a:off x="1712701" y="5195745"/>
            <a:ext cx="6211385" cy="2734945"/>
          </a:xfrm>
          <a:prstGeom prst="rect">
            <a:avLst/>
          </a:prstGeom>
        </p:spPr>
        <p:txBody>
          <a:bodyPr anchor="t" rtlCol="false" tIns="0" lIns="0" bIns="0" rIns="0">
            <a:spAutoFit/>
          </a:bodyPr>
          <a:lstStyle/>
          <a:p>
            <a:pPr algn="just">
              <a:lnSpc>
                <a:spcPts val="3079"/>
              </a:lnSpc>
            </a:pPr>
            <a:r>
              <a:rPr lang="en-US" sz="2199">
                <a:solidFill>
                  <a:srgbClr val="D7D9DD"/>
                </a:solidFill>
                <a:latin typeface="Poppins"/>
              </a:rPr>
              <a:t>Munir, Rinaldi. "Strategi Algoritma Pencarian untuk Permainan Catur." Seminar Teknologi Informasi dan Multimedia (STIMIK), 2020. </a:t>
            </a:r>
            <a:r>
              <a:rPr lang="en-US" sz="2199" u="sng">
                <a:solidFill>
                  <a:srgbClr val="D7D9DD"/>
                </a:solidFill>
                <a:latin typeface="Poppins"/>
                <a:hlinkClick r:id="rId9" tooltip="https://informatika.stei.itb.ac.id/~rinaldi.munir/Stmik/2019-2020/Makalah/stima2020k2-036.pdf"/>
              </a:rPr>
              <a:t>https://informatika.stei.itb.ac.id/~rinaldi.munir/Stmik/2019-2020/Makalah/stima2020k2-036.pdf</a:t>
            </a:r>
          </a:p>
          <a:p>
            <a:pPr algn="just">
              <a:lnSpc>
                <a:spcPts val="3079"/>
              </a:lnSpc>
            </a:pPr>
          </a:p>
        </p:txBody>
      </p:sp>
      <p:grpSp>
        <p:nvGrpSpPr>
          <p:cNvPr name="Group 24" id="24"/>
          <p:cNvGrpSpPr/>
          <p:nvPr/>
        </p:nvGrpSpPr>
        <p:grpSpPr>
          <a:xfrm rot="0">
            <a:off x="12873972" y="2742808"/>
            <a:ext cx="2950442" cy="4027508"/>
            <a:chOff x="0" y="0"/>
            <a:chExt cx="688102" cy="939295"/>
          </a:xfrm>
        </p:grpSpPr>
        <p:sp>
          <p:nvSpPr>
            <p:cNvPr name="Freeform 25" id="25"/>
            <p:cNvSpPr/>
            <p:nvPr/>
          </p:nvSpPr>
          <p:spPr>
            <a:xfrm flipH="false" flipV="false" rot="0">
              <a:off x="0" y="0"/>
              <a:ext cx="688102" cy="939295"/>
            </a:xfrm>
            <a:custGeom>
              <a:avLst/>
              <a:gdLst/>
              <a:ahLst/>
              <a:cxnLst/>
              <a:rect r="r" b="b" t="t" l="l"/>
              <a:pathLst>
                <a:path h="939295" w="688102">
                  <a:moveTo>
                    <a:pt x="107583" y="0"/>
                  </a:moveTo>
                  <a:lnTo>
                    <a:pt x="580518" y="0"/>
                  </a:lnTo>
                  <a:cubicBezTo>
                    <a:pt x="609051" y="0"/>
                    <a:pt x="636415" y="11335"/>
                    <a:pt x="656591" y="31510"/>
                  </a:cubicBezTo>
                  <a:cubicBezTo>
                    <a:pt x="676767" y="51686"/>
                    <a:pt x="688102" y="79051"/>
                    <a:pt x="688102" y="107583"/>
                  </a:cubicBezTo>
                  <a:lnTo>
                    <a:pt x="688102" y="831711"/>
                  </a:lnTo>
                  <a:cubicBezTo>
                    <a:pt x="688102" y="860244"/>
                    <a:pt x="676767" y="887609"/>
                    <a:pt x="656591" y="907784"/>
                  </a:cubicBezTo>
                  <a:cubicBezTo>
                    <a:pt x="636415" y="927960"/>
                    <a:pt x="609051" y="939295"/>
                    <a:pt x="580518" y="939295"/>
                  </a:cubicBezTo>
                  <a:lnTo>
                    <a:pt x="107583" y="939295"/>
                  </a:lnTo>
                  <a:cubicBezTo>
                    <a:pt x="48167" y="939295"/>
                    <a:pt x="0" y="891128"/>
                    <a:pt x="0" y="831711"/>
                  </a:cubicBezTo>
                  <a:lnTo>
                    <a:pt x="0" y="107583"/>
                  </a:lnTo>
                  <a:cubicBezTo>
                    <a:pt x="0" y="48167"/>
                    <a:pt x="48167" y="0"/>
                    <a:pt x="107583" y="0"/>
                  </a:cubicBezTo>
                  <a:close/>
                </a:path>
              </a:pathLst>
            </a:custGeom>
            <a:solidFill>
              <a:srgbClr val="E8A53E"/>
            </a:solidFill>
          </p:spPr>
        </p:sp>
        <p:sp>
          <p:nvSpPr>
            <p:cNvPr name="TextBox 26" id="26"/>
            <p:cNvSpPr txBox="true"/>
            <p:nvPr/>
          </p:nvSpPr>
          <p:spPr>
            <a:xfrm>
              <a:off x="0" y="-76200"/>
              <a:ext cx="688102" cy="1015495"/>
            </a:xfrm>
            <a:prstGeom prst="rect">
              <a:avLst/>
            </a:prstGeom>
          </p:spPr>
          <p:txBody>
            <a:bodyPr anchor="ctr" rtlCol="false" tIns="50800" lIns="50800" bIns="50800" rIns="50800"/>
            <a:lstStyle/>
            <a:p>
              <a:pPr algn="ctr">
                <a:lnSpc>
                  <a:spcPts val="3500"/>
                </a:lnSpc>
              </a:pPr>
            </a:p>
          </p:txBody>
        </p:sp>
      </p:grpSp>
      <p:grpSp>
        <p:nvGrpSpPr>
          <p:cNvPr name="Group 27" id="27"/>
          <p:cNvGrpSpPr/>
          <p:nvPr/>
        </p:nvGrpSpPr>
        <p:grpSpPr>
          <a:xfrm rot="0">
            <a:off x="16202833" y="3787429"/>
            <a:ext cx="2950442" cy="4027508"/>
            <a:chOff x="0" y="0"/>
            <a:chExt cx="688102" cy="939295"/>
          </a:xfrm>
        </p:grpSpPr>
        <p:sp>
          <p:nvSpPr>
            <p:cNvPr name="Freeform 28" id="28"/>
            <p:cNvSpPr/>
            <p:nvPr/>
          </p:nvSpPr>
          <p:spPr>
            <a:xfrm flipH="false" flipV="false" rot="0">
              <a:off x="0" y="0"/>
              <a:ext cx="688102" cy="939295"/>
            </a:xfrm>
            <a:custGeom>
              <a:avLst/>
              <a:gdLst/>
              <a:ahLst/>
              <a:cxnLst/>
              <a:rect r="r" b="b" t="t" l="l"/>
              <a:pathLst>
                <a:path h="939295" w="688102">
                  <a:moveTo>
                    <a:pt x="107583" y="0"/>
                  </a:moveTo>
                  <a:lnTo>
                    <a:pt x="580518" y="0"/>
                  </a:lnTo>
                  <a:cubicBezTo>
                    <a:pt x="609051" y="0"/>
                    <a:pt x="636415" y="11335"/>
                    <a:pt x="656591" y="31510"/>
                  </a:cubicBezTo>
                  <a:cubicBezTo>
                    <a:pt x="676767" y="51686"/>
                    <a:pt x="688102" y="79051"/>
                    <a:pt x="688102" y="107583"/>
                  </a:cubicBezTo>
                  <a:lnTo>
                    <a:pt x="688102" y="831711"/>
                  </a:lnTo>
                  <a:cubicBezTo>
                    <a:pt x="688102" y="860244"/>
                    <a:pt x="676767" y="887609"/>
                    <a:pt x="656591" y="907784"/>
                  </a:cubicBezTo>
                  <a:cubicBezTo>
                    <a:pt x="636415" y="927960"/>
                    <a:pt x="609051" y="939295"/>
                    <a:pt x="580518" y="939295"/>
                  </a:cubicBezTo>
                  <a:lnTo>
                    <a:pt x="107583" y="939295"/>
                  </a:lnTo>
                  <a:cubicBezTo>
                    <a:pt x="48167" y="939295"/>
                    <a:pt x="0" y="891128"/>
                    <a:pt x="0" y="831711"/>
                  </a:cubicBezTo>
                  <a:lnTo>
                    <a:pt x="0" y="107583"/>
                  </a:lnTo>
                  <a:cubicBezTo>
                    <a:pt x="0" y="48167"/>
                    <a:pt x="48167" y="0"/>
                    <a:pt x="107583" y="0"/>
                  </a:cubicBezTo>
                  <a:close/>
                </a:path>
              </a:pathLst>
            </a:custGeom>
            <a:solidFill>
              <a:srgbClr val="E8A53E"/>
            </a:solidFill>
          </p:spPr>
        </p:sp>
        <p:sp>
          <p:nvSpPr>
            <p:cNvPr name="TextBox 29" id="29"/>
            <p:cNvSpPr txBox="true"/>
            <p:nvPr/>
          </p:nvSpPr>
          <p:spPr>
            <a:xfrm>
              <a:off x="0" y="-76200"/>
              <a:ext cx="688102" cy="1015495"/>
            </a:xfrm>
            <a:prstGeom prst="rect">
              <a:avLst/>
            </a:prstGeom>
          </p:spPr>
          <p:txBody>
            <a:bodyPr anchor="ctr" rtlCol="false" tIns="50800" lIns="50800" bIns="50800" rIns="50800"/>
            <a:lstStyle/>
            <a:p>
              <a:pPr algn="ctr">
                <a:lnSpc>
                  <a:spcPts val="3500"/>
                </a:lnSpc>
              </a:pPr>
            </a:p>
          </p:txBody>
        </p:sp>
      </p:grpSp>
      <p:grpSp>
        <p:nvGrpSpPr>
          <p:cNvPr name="Group 30" id="30"/>
          <p:cNvGrpSpPr/>
          <p:nvPr/>
        </p:nvGrpSpPr>
        <p:grpSpPr>
          <a:xfrm rot="0">
            <a:off x="13224727" y="3215929"/>
            <a:ext cx="2248933" cy="2822767"/>
            <a:chOff x="0" y="0"/>
            <a:chExt cx="2998577" cy="3763689"/>
          </a:xfrm>
        </p:grpSpPr>
        <p:pic>
          <p:nvPicPr>
            <p:cNvPr name="Picture 31" id="31"/>
            <p:cNvPicPr>
              <a:picLocks noChangeAspect="true"/>
            </p:cNvPicPr>
            <p:nvPr/>
          </p:nvPicPr>
          <p:blipFill>
            <a:blip r:embed="rId10"/>
            <a:srcRect l="10164" t="0" r="10164" b="0"/>
            <a:stretch>
              <a:fillRect/>
            </a:stretch>
          </p:blipFill>
          <p:spPr>
            <a:xfrm flipH="false" flipV="false">
              <a:off x="0" y="0"/>
              <a:ext cx="2998577" cy="3763689"/>
            </a:xfrm>
            <a:prstGeom prst="rect">
              <a:avLst/>
            </a:prstGeom>
          </p:spPr>
        </p:pic>
      </p:grpSp>
      <p:grpSp>
        <p:nvGrpSpPr>
          <p:cNvPr name="Group 32" id="32"/>
          <p:cNvGrpSpPr/>
          <p:nvPr/>
        </p:nvGrpSpPr>
        <p:grpSpPr>
          <a:xfrm rot="0">
            <a:off x="16578443" y="4198944"/>
            <a:ext cx="2248933" cy="2822767"/>
            <a:chOff x="0" y="0"/>
            <a:chExt cx="2998577" cy="3763689"/>
          </a:xfrm>
        </p:grpSpPr>
        <p:pic>
          <p:nvPicPr>
            <p:cNvPr name="Picture 33" id="33"/>
            <p:cNvPicPr>
              <a:picLocks noChangeAspect="true"/>
            </p:cNvPicPr>
            <p:nvPr/>
          </p:nvPicPr>
          <p:blipFill>
            <a:blip r:embed="rId11"/>
            <a:srcRect l="10164" t="0" r="10164" b="0"/>
            <a:stretch>
              <a:fillRect/>
            </a:stretch>
          </p:blipFill>
          <p:spPr>
            <a:xfrm flipH="false" flipV="false">
              <a:off x="0" y="0"/>
              <a:ext cx="2998577" cy="3763689"/>
            </a:xfrm>
            <a:prstGeom prst="rect">
              <a:avLst/>
            </a:prstGeom>
          </p:spPr>
        </p:pic>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sp>
        <p:nvSpPr>
          <p:cNvPr name="Freeform 3" id="3"/>
          <p:cNvSpPr/>
          <p:nvPr/>
        </p:nvSpPr>
        <p:spPr>
          <a:xfrm flipH="false" flipV="false" rot="0">
            <a:off x="10058400" y="7727108"/>
            <a:ext cx="10244243" cy="2023238"/>
          </a:xfrm>
          <a:custGeom>
            <a:avLst/>
            <a:gdLst/>
            <a:ahLst/>
            <a:cxnLst/>
            <a:rect r="r" b="b" t="t" l="l"/>
            <a:pathLst>
              <a:path h="2023238" w="10244243">
                <a:moveTo>
                  <a:pt x="0" y="0"/>
                </a:moveTo>
                <a:lnTo>
                  <a:pt x="10244243" y="0"/>
                </a:lnTo>
                <a:lnTo>
                  <a:pt x="10244243" y="2023237"/>
                </a:lnTo>
                <a:lnTo>
                  <a:pt x="0" y="2023237"/>
                </a:lnTo>
                <a:lnTo>
                  <a:pt x="0" y="0"/>
                </a:lnTo>
                <a:close/>
              </a:path>
            </a:pathLst>
          </a:custGeom>
          <a:blipFill>
            <a:blip r:embed="rId3">
              <a:alphaModFix amt="65000"/>
            </a:blip>
            <a:stretch>
              <a:fillRect l="0" t="0" r="0" b="0"/>
            </a:stretch>
          </a:blipFill>
        </p:spPr>
      </p:sp>
      <p:sp>
        <p:nvSpPr>
          <p:cNvPr name="Freeform 4" id="4"/>
          <p:cNvSpPr/>
          <p:nvPr/>
        </p:nvSpPr>
        <p:spPr>
          <a:xfrm flipH="false" flipV="false" rot="0">
            <a:off x="11111584" y="1028700"/>
            <a:ext cx="6453378" cy="8229600"/>
          </a:xfrm>
          <a:custGeom>
            <a:avLst/>
            <a:gdLst/>
            <a:ahLst/>
            <a:cxnLst/>
            <a:rect r="r" b="b" t="t" l="l"/>
            <a:pathLst>
              <a:path h="8229600" w="6453378">
                <a:moveTo>
                  <a:pt x="0" y="0"/>
                </a:moveTo>
                <a:lnTo>
                  <a:pt x="6453378" y="0"/>
                </a:lnTo>
                <a:lnTo>
                  <a:pt x="6453378"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866185">
            <a:off x="-1208359" y="-716300"/>
            <a:ext cx="4474118" cy="3489999"/>
          </a:xfrm>
          <a:custGeom>
            <a:avLst/>
            <a:gdLst/>
            <a:ahLst/>
            <a:cxnLst/>
            <a:rect r="r" b="b" t="t" l="l"/>
            <a:pathLst>
              <a:path h="3489999" w="4474118">
                <a:moveTo>
                  <a:pt x="0" y="0"/>
                </a:moveTo>
                <a:lnTo>
                  <a:pt x="4474118" y="0"/>
                </a:lnTo>
                <a:lnTo>
                  <a:pt x="4474118" y="3490000"/>
                </a:lnTo>
                <a:lnTo>
                  <a:pt x="0" y="3490000"/>
                </a:lnTo>
                <a:lnTo>
                  <a:pt x="0" y="0"/>
                </a:lnTo>
                <a:close/>
              </a:path>
            </a:pathLst>
          </a:custGeom>
          <a:blipFill>
            <a:blip r:embed="rId5"/>
            <a:stretch>
              <a:fillRect l="0" t="0" r="0" b="0"/>
            </a:stretch>
          </a:blipFill>
        </p:spPr>
      </p:sp>
      <p:sp>
        <p:nvSpPr>
          <p:cNvPr name="Freeform 6" id="6"/>
          <p:cNvSpPr/>
          <p:nvPr/>
        </p:nvSpPr>
        <p:spPr>
          <a:xfrm flipH="false" flipV="false" rot="0">
            <a:off x="1661478" y="1028700"/>
            <a:ext cx="2567845" cy="1380217"/>
          </a:xfrm>
          <a:custGeom>
            <a:avLst/>
            <a:gdLst/>
            <a:ahLst/>
            <a:cxnLst/>
            <a:rect r="r" b="b" t="t" l="l"/>
            <a:pathLst>
              <a:path h="1380217" w="2567845">
                <a:moveTo>
                  <a:pt x="0" y="0"/>
                </a:moveTo>
                <a:lnTo>
                  <a:pt x="2567845" y="0"/>
                </a:lnTo>
                <a:lnTo>
                  <a:pt x="2567845" y="1380217"/>
                </a:lnTo>
                <a:lnTo>
                  <a:pt x="0" y="1380217"/>
                </a:lnTo>
                <a:lnTo>
                  <a:pt x="0" y="0"/>
                </a:lnTo>
                <a:close/>
              </a:path>
            </a:pathLst>
          </a:custGeom>
          <a:blipFill>
            <a:blip r:embed="rId6"/>
            <a:stretch>
              <a:fillRect l="0" t="0" r="0" b="0"/>
            </a:stretch>
          </a:blipFill>
        </p:spPr>
      </p:sp>
      <p:sp>
        <p:nvSpPr>
          <p:cNvPr name="Freeform 7" id="7"/>
          <p:cNvSpPr/>
          <p:nvPr/>
        </p:nvSpPr>
        <p:spPr>
          <a:xfrm flipH="false" flipV="false" rot="0">
            <a:off x="15302779" y="3662322"/>
            <a:ext cx="1956521" cy="1051630"/>
          </a:xfrm>
          <a:custGeom>
            <a:avLst/>
            <a:gdLst/>
            <a:ahLst/>
            <a:cxnLst/>
            <a:rect r="r" b="b" t="t" l="l"/>
            <a:pathLst>
              <a:path h="1051630" w="1956521">
                <a:moveTo>
                  <a:pt x="0" y="0"/>
                </a:moveTo>
                <a:lnTo>
                  <a:pt x="1956521" y="0"/>
                </a:lnTo>
                <a:lnTo>
                  <a:pt x="1956521" y="1051630"/>
                </a:lnTo>
                <a:lnTo>
                  <a:pt x="0" y="1051630"/>
                </a:lnTo>
                <a:lnTo>
                  <a:pt x="0" y="0"/>
                </a:lnTo>
                <a:close/>
              </a:path>
            </a:pathLst>
          </a:custGeom>
          <a:blipFill>
            <a:blip r:embed="rId6"/>
            <a:stretch>
              <a:fillRect l="0" t="0" r="0" b="0"/>
            </a:stretch>
          </a:blipFill>
        </p:spPr>
      </p:sp>
      <p:sp>
        <p:nvSpPr>
          <p:cNvPr name="Freeform 8" id="8"/>
          <p:cNvSpPr/>
          <p:nvPr/>
        </p:nvSpPr>
        <p:spPr>
          <a:xfrm flipH="false" flipV="false" rot="0">
            <a:off x="11890361" y="5143500"/>
            <a:ext cx="1956521" cy="1051630"/>
          </a:xfrm>
          <a:custGeom>
            <a:avLst/>
            <a:gdLst/>
            <a:ahLst/>
            <a:cxnLst/>
            <a:rect r="r" b="b" t="t" l="l"/>
            <a:pathLst>
              <a:path h="1051630" w="1956521">
                <a:moveTo>
                  <a:pt x="0" y="0"/>
                </a:moveTo>
                <a:lnTo>
                  <a:pt x="1956521" y="0"/>
                </a:lnTo>
                <a:lnTo>
                  <a:pt x="1956521" y="1051630"/>
                </a:lnTo>
                <a:lnTo>
                  <a:pt x="0" y="1051630"/>
                </a:lnTo>
                <a:lnTo>
                  <a:pt x="0" y="0"/>
                </a:lnTo>
                <a:close/>
              </a:path>
            </a:pathLst>
          </a:custGeom>
          <a:blipFill>
            <a:blip r:embed="rId6"/>
            <a:stretch>
              <a:fillRect l="0" t="0" r="0" b="0"/>
            </a:stretch>
          </a:blipFill>
        </p:spPr>
      </p:sp>
      <p:sp>
        <p:nvSpPr>
          <p:cNvPr name="TextBox 9" id="9"/>
          <p:cNvSpPr txBox="true"/>
          <p:nvPr/>
        </p:nvSpPr>
        <p:spPr>
          <a:xfrm rot="0">
            <a:off x="1430421" y="3612329"/>
            <a:ext cx="8627979" cy="1727870"/>
          </a:xfrm>
          <a:prstGeom prst="rect">
            <a:avLst/>
          </a:prstGeom>
        </p:spPr>
        <p:txBody>
          <a:bodyPr anchor="t" rtlCol="false" tIns="0" lIns="0" bIns="0" rIns="0">
            <a:spAutoFit/>
          </a:bodyPr>
          <a:lstStyle/>
          <a:p>
            <a:pPr>
              <a:lnSpc>
                <a:spcPts val="12087"/>
              </a:lnSpc>
            </a:pPr>
            <a:r>
              <a:rPr lang="en-US" sz="12087">
                <a:solidFill>
                  <a:srgbClr val="D7D9DD"/>
                </a:solidFill>
                <a:latin typeface="Poppins Bold"/>
              </a:rPr>
              <a:t>Thank You</a:t>
            </a:r>
          </a:p>
        </p:txBody>
      </p:sp>
      <p:sp>
        <p:nvSpPr>
          <p:cNvPr name="TextBox 10" id="10"/>
          <p:cNvSpPr txBox="true"/>
          <p:nvPr/>
        </p:nvSpPr>
        <p:spPr>
          <a:xfrm rot="0">
            <a:off x="1430421" y="5061101"/>
            <a:ext cx="8627979" cy="1727870"/>
          </a:xfrm>
          <a:prstGeom prst="rect">
            <a:avLst/>
          </a:prstGeom>
        </p:spPr>
        <p:txBody>
          <a:bodyPr anchor="t" rtlCol="false" tIns="0" lIns="0" bIns="0" rIns="0">
            <a:spAutoFit/>
          </a:bodyPr>
          <a:lstStyle/>
          <a:p>
            <a:pPr>
              <a:lnSpc>
                <a:spcPts val="12087"/>
              </a:lnSpc>
            </a:pPr>
            <a:r>
              <a:rPr lang="en-US" sz="12087">
                <a:solidFill>
                  <a:srgbClr val="F0B63A"/>
                </a:solidFill>
                <a:latin typeface="Poppins Bold"/>
              </a:rPr>
              <a:t>Everyone</a:t>
            </a:r>
          </a:p>
        </p:txBody>
      </p:sp>
      <p:sp>
        <p:nvSpPr>
          <p:cNvPr name="Freeform 11" id="11"/>
          <p:cNvSpPr/>
          <p:nvPr/>
        </p:nvSpPr>
        <p:spPr>
          <a:xfrm flipH="false" flipV="false" rot="0">
            <a:off x="4229323" y="744165"/>
            <a:ext cx="556266" cy="569070"/>
          </a:xfrm>
          <a:custGeom>
            <a:avLst/>
            <a:gdLst/>
            <a:ahLst/>
            <a:cxnLst/>
            <a:rect r="r" b="b" t="t" l="l"/>
            <a:pathLst>
              <a:path h="569070" w="556266">
                <a:moveTo>
                  <a:pt x="0" y="0"/>
                </a:moveTo>
                <a:lnTo>
                  <a:pt x="556266" y="0"/>
                </a:lnTo>
                <a:lnTo>
                  <a:pt x="556266" y="569070"/>
                </a:lnTo>
                <a:lnTo>
                  <a:pt x="0" y="569070"/>
                </a:lnTo>
                <a:lnTo>
                  <a:pt x="0" y="0"/>
                </a:lnTo>
                <a:close/>
              </a:path>
            </a:pathLst>
          </a:custGeom>
          <a:blipFill>
            <a:blip r:embed="rId7"/>
            <a:stretch>
              <a:fillRect l="0" t="0" r="0" b="0"/>
            </a:stretch>
          </a:blipFill>
        </p:spPr>
      </p:sp>
      <p:sp>
        <p:nvSpPr>
          <p:cNvPr name="Freeform 12" id="12"/>
          <p:cNvSpPr/>
          <p:nvPr/>
        </p:nvSpPr>
        <p:spPr>
          <a:xfrm flipH="false" flipV="false" rot="0">
            <a:off x="1152288" y="7407950"/>
            <a:ext cx="624527" cy="638316"/>
          </a:xfrm>
          <a:custGeom>
            <a:avLst/>
            <a:gdLst/>
            <a:ahLst/>
            <a:cxnLst/>
            <a:rect r="r" b="b" t="t" l="l"/>
            <a:pathLst>
              <a:path h="638316" w="624527">
                <a:moveTo>
                  <a:pt x="0" y="0"/>
                </a:moveTo>
                <a:lnTo>
                  <a:pt x="624527" y="0"/>
                </a:lnTo>
                <a:lnTo>
                  <a:pt x="624527" y="638315"/>
                </a:lnTo>
                <a:lnTo>
                  <a:pt x="0" y="638315"/>
                </a:lnTo>
                <a:lnTo>
                  <a:pt x="0" y="0"/>
                </a:lnTo>
                <a:close/>
              </a:path>
            </a:pathLst>
          </a:custGeom>
          <a:blipFill>
            <a:blip r:embed="rId8"/>
            <a:stretch>
              <a:fillRect l="0" t="0" r="0" b="0"/>
            </a:stretch>
          </a:blipFill>
        </p:spPr>
      </p:sp>
      <p:sp>
        <p:nvSpPr>
          <p:cNvPr name="Freeform 13" id="13"/>
          <p:cNvSpPr/>
          <p:nvPr/>
        </p:nvSpPr>
        <p:spPr>
          <a:xfrm flipH="false" flipV="false" rot="0">
            <a:off x="16634773" y="744165"/>
            <a:ext cx="624527" cy="638316"/>
          </a:xfrm>
          <a:custGeom>
            <a:avLst/>
            <a:gdLst/>
            <a:ahLst/>
            <a:cxnLst/>
            <a:rect r="r" b="b" t="t" l="l"/>
            <a:pathLst>
              <a:path h="638316" w="624527">
                <a:moveTo>
                  <a:pt x="0" y="0"/>
                </a:moveTo>
                <a:lnTo>
                  <a:pt x="624527" y="0"/>
                </a:lnTo>
                <a:lnTo>
                  <a:pt x="624527" y="638316"/>
                </a:lnTo>
                <a:lnTo>
                  <a:pt x="0" y="638316"/>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27453">
            <a:off x="2663457" y="-4679157"/>
            <a:ext cx="12961085" cy="19645314"/>
          </a:xfrm>
          <a:custGeom>
            <a:avLst/>
            <a:gdLst/>
            <a:ahLst/>
            <a:cxnLst/>
            <a:rect r="r" b="b" t="t" l="l"/>
            <a:pathLst>
              <a:path h="19645314" w="12961085">
                <a:moveTo>
                  <a:pt x="2794930" y="19645314"/>
                </a:moveTo>
                <a:lnTo>
                  <a:pt x="0" y="1572148"/>
                </a:lnTo>
                <a:lnTo>
                  <a:pt x="10166156" y="0"/>
                </a:lnTo>
                <a:lnTo>
                  <a:pt x="12961086" y="18073166"/>
                </a:lnTo>
                <a:lnTo>
                  <a:pt x="2794930" y="19645314"/>
                </a:lnTo>
                <a:close/>
              </a:path>
            </a:pathLst>
          </a:custGeom>
          <a:blipFill>
            <a:blip r:embed="rId2"/>
            <a:stretch>
              <a:fillRect l="-84730" t="0" r="-84730" b="0"/>
            </a:stretch>
          </a:blipFill>
        </p:spPr>
      </p:sp>
      <p:grpSp>
        <p:nvGrpSpPr>
          <p:cNvPr name="Group 3" id="3"/>
          <p:cNvGrpSpPr/>
          <p:nvPr/>
        </p:nvGrpSpPr>
        <p:grpSpPr>
          <a:xfrm rot="0">
            <a:off x="1028700" y="5335549"/>
            <a:ext cx="987741" cy="9877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63A"/>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712443" y="5335549"/>
            <a:ext cx="987741" cy="9877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53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033708"/>
            <a:ext cx="987741" cy="9877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53E"/>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712443" y="8033708"/>
            <a:ext cx="987741" cy="98774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53E"/>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6636761"/>
            <a:ext cx="987741" cy="9877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53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712443" y="6636761"/>
            <a:ext cx="987741" cy="98774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A53E"/>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2985619" y="8959779"/>
            <a:ext cx="6720109" cy="1327221"/>
          </a:xfrm>
          <a:custGeom>
            <a:avLst/>
            <a:gdLst/>
            <a:ahLst/>
            <a:cxnLst/>
            <a:rect r="r" b="b" t="t" l="l"/>
            <a:pathLst>
              <a:path h="1327221" w="6720109">
                <a:moveTo>
                  <a:pt x="0" y="0"/>
                </a:moveTo>
                <a:lnTo>
                  <a:pt x="6720109" y="0"/>
                </a:lnTo>
                <a:lnTo>
                  <a:pt x="6720109" y="1327221"/>
                </a:lnTo>
                <a:lnTo>
                  <a:pt x="0" y="1327221"/>
                </a:lnTo>
                <a:lnTo>
                  <a:pt x="0" y="0"/>
                </a:lnTo>
                <a:close/>
              </a:path>
            </a:pathLst>
          </a:custGeom>
          <a:blipFill>
            <a:blip r:embed="rId3">
              <a:alphaModFix amt="46000"/>
            </a:blip>
            <a:stretch>
              <a:fillRect l="0" t="0" r="0" b="0"/>
            </a:stretch>
          </a:blipFill>
        </p:spPr>
      </p:sp>
      <p:sp>
        <p:nvSpPr>
          <p:cNvPr name="Freeform 22" id="22"/>
          <p:cNvSpPr/>
          <p:nvPr/>
        </p:nvSpPr>
        <p:spPr>
          <a:xfrm flipH="false" flipV="false" rot="0">
            <a:off x="13460445" y="1710273"/>
            <a:ext cx="7152830" cy="8229600"/>
          </a:xfrm>
          <a:custGeom>
            <a:avLst/>
            <a:gdLst/>
            <a:ahLst/>
            <a:cxnLst/>
            <a:rect r="r" b="b" t="t" l="l"/>
            <a:pathLst>
              <a:path h="8229600" w="7152830">
                <a:moveTo>
                  <a:pt x="0" y="0"/>
                </a:moveTo>
                <a:lnTo>
                  <a:pt x="7152830" y="0"/>
                </a:lnTo>
                <a:lnTo>
                  <a:pt x="7152830" y="8229600"/>
                </a:lnTo>
                <a:lnTo>
                  <a:pt x="0" y="8229600"/>
                </a:lnTo>
                <a:lnTo>
                  <a:pt x="0" y="0"/>
                </a:lnTo>
                <a:close/>
              </a:path>
            </a:pathLst>
          </a:custGeom>
          <a:blipFill>
            <a:blip r:embed="rId4"/>
            <a:stretch>
              <a:fillRect l="0" t="0" r="0" b="0"/>
            </a:stretch>
          </a:blipFill>
        </p:spPr>
      </p:sp>
      <p:sp>
        <p:nvSpPr>
          <p:cNvPr name="Freeform 23" id="23"/>
          <p:cNvSpPr/>
          <p:nvPr/>
        </p:nvSpPr>
        <p:spPr>
          <a:xfrm flipH="false" flipV="false" rot="0">
            <a:off x="8208849" y="-1897247"/>
            <a:ext cx="5251596" cy="5251596"/>
          </a:xfrm>
          <a:custGeom>
            <a:avLst/>
            <a:gdLst/>
            <a:ahLst/>
            <a:cxnLst/>
            <a:rect r="r" b="b" t="t" l="l"/>
            <a:pathLst>
              <a:path h="5251596" w="5251596">
                <a:moveTo>
                  <a:pt x="0" y="0"/>
                </a:moveTo>
                <a:lnTo>
                  <a:pt x="5251596" y="0"/>
                </a:lnTo>
                <a:lnTo>
                  <a:pt x="5251596" y="5251596"/>
                </a:lnTo>
                <a:lnTo>
                  <a:pt x="0" y="5251596"/>
                </a:lnTo>
                <a:lnTo>
                  <a:pt x="0" y="0"/>
                </a:lnTo>
                <a:close/>
              </a:path>
            </a:pathLst>
          </a:custGeom>
          <a:blipFill>
            <a:blip r:embed="rId5"/>
            <a:stretch>
              <a:fillRect l="0" t="0" r="0" b="0"/>
            </a:stretch>
          </a:blipFill>
        </p:spPr>
      </p:sp>
      <p:sp>
        <p:nvSpPr>
          <p:cNvPr name="Freeform 24" id="24"/>
          <p:cNvSpPr/>
          <p:nvPr/>
        </p:nvSpPr>
        <p:spPr>
          <a:xfrm flipH="false" flipV="false" rot="0">
            <a:off x="7800859" y="2536706"/>
            <a:ext cx="6067577" cy="1198346"/>
          </a:xfrm>
          <a:custGeom>
            <a:avLst/>
            <a:gdLst/>
            <a:ahLst/>
            <a:cxnLst/>
            <a:rect r="r" b="b" t="t" l="l"/>
            <a:pathLst>
              <a:path h="1198346" w="6067577">
                <a:moveTo>
                  <a:pt x="0" y="0"/>
                </a:moveTo>
                <a:lnTo>
                  <a:pt x="6067576" y="0"/>
                </a:lnTo>
                <a:lnTo>
                  <a:pt x="6067576" y="1198347"/>
                </a:lnTo>
                <a:lnTo>
                  <a:pt x="0" y="1198347"/>
                </a:lnTo>
                <a:lnTo>
                  <a:pt x="0" y="0"/>
                </a:lnTo>
                <a:close/>
              </a:path>
            </a:pathLst>
          </a:custGeom>
          <a:blipFill>
            <a:blip r:embed="rId3">
              <a:alphaModFix amt="46000"/>
            </a:blip>
            <a:stretch>
              <a:fillRect l="0" t="0" r="0" b="0"/>
            </a:stretch>
          </a:blipFill>
        </p:spPr>
      </p:sp>
      <p:sp>
        <p:nvSpPr>
          <p:cNvPr name="TextBox 25" id="25"/>
          <p:cNvSpPr txBox="true"/>
          <p:nvPr/>
        </p:nvSpPr>
        <p:spPr>
          <a:xfrm rot="0">
            <a:off x="1028700" y="1646183"/>
            <a:ext cx="7177614" cy="1602540"/>
          </a:xfrm>
          <a:prstGeom prst="rect">
            <a:avLst/>
          </a:prstGeom>
        </p:spPr>
        <p:txBody>
          <a:bodyPr anchor="t" rtlCol="false" tIns="0" lIns="0" bIns="0" rIns="0">
            <a:spAutoFit/>
          </a:bodyPr>
          <a:lstStyle/>
          <a:p>
            <a:pPr>
              <a:lnSpc>
                <a:spcPts val="11140"/>
              </a:lnSpc>
            </a:pPr>
            <a:r>
              <a:rPr lang="en-US" sz="11140">
                <a:solidFill>
                  <a:srgbClr val="EBEDEF"/>
                </a:solidFill>
                <a:latin typeface="Poppins Bold"/>
              </a:rPr>
              <a:t>Table of</a:t>
            </a:r>
          </a:p>
        </p:txBody>
      </p:sp>
      <p:sp>
        <p:nvSpPr>
          <p:cNvPr name="TextBox 26" id="26"/>
          <p:cNvSpPr txBox="true"/>
          <p:nvPr/>
        </p:nvSpPr>
        <p:spPr>
          <a:xfrm rot="0">
            <a:off x="1028700" y="2981407"/>
            <a:ext cx="7000022" cy="1602540"/>
          </a:xfrm>
          <a:prstGeom prst="rect">
            <a:avLst/>
          </a:prstGeom>
        </p:spPr>
        <p:txBody>
          <a:bodyPr anchor="t" rtlCol="false" tIns="0" lIns="0" bIns="0" rIns="0">
            <a:spAutoFit/>
          </a:bodyPr>
          <a:lstStyle/>
          <a:p>
            <a:pPr>
              <a:lnSpc>
                <a:spcPts val="11140"/>
              </a:lnSpc>
            </a:pPr>
            <a:r>
              <a:rPr lang="en-US" sz="11140">
                <a:solidFill>
                  <a:srgbClr val="EBEDEF"/>
                </a:solidFill>
                <a:latin typeface="Poppins Bold"/>
              </a:rPr>
              <a:t>Content</a:t>
            </a:r>
          </a:p>
        </p:txBody>
      </p:sp>
      <p:sp>
        <p:nvSpPr>
          <p:cNvPr name="TextBox 27" id="27"/>
          <p:cNvSpPr txBox="true"/>
          <p:nvPr/>
        </p:nvSpPr>
        <p:spPr>
          <a:xfrm rot="0">
            <a:off x="1103030" y="5706117"/>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01</a:t>
            </a:r>
          </a:p>
        </p:txBody>
      </p:sp>
      <p:sp>
        <p:nvSpPr>
          <p:cNvPr name="TextBox 28" id="28"/>
          <p:cNvSpPr txBox="true"/>
          <p:nvPr/>
        </p:nvSpPr>
        <p:spPr>
          <a:xfrm rot="0">
            <a:off x="7786773" y="5706117"/>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04</a:t>
            </a:r>
          </a:p>
        </p:txBody>
      </p:sp>
      <p:sp>
        <p:nvSpPr>
          <p:cNvPr name="TextBox 29" id="29"/>
          <p:cNvSpPr txBox="true"/>
          <p:nvPr/>
        </p:nvSpPr>
        <p:spPr>
          <a:xfrm rot="0">
            <a:off x="2308439" y="5688556"/>
            <a:ext cx="4787837" cy="367451"/>
          </a:xfrm>
          <a:prstGeom prst="rect">
            <a:avLst/>
          </a:prstGeom>
        </p:spPr>
        <p:txBody>
          <a:bodyPr anchor="t" rtlCol="false" tIns="0" lIns="0" bIns="0" rIns="0">
            <a:spAutoFit/>
          </a:bodyPr>
          <a:lstStyle/>
          <a:p>
            <a:pPr>
              <a:lnSpc>
                <a:spcPts val="2426"/>
              </a:lnSpc>
            </a:pPr>
            <a:r>
              <a:rPr lang="en-US" sz="2995">
                <a:solidFill>
                  <a:srgbClr val="EBEDEF"/>
                </a:solidFill>
                <a:latin typeface="Poppins"/>
              </a:rPr>
              <a:t>Pendahuluan</a:t>
            </a:r>
          </a:p>
        </p:txBody>
      </p:sp>
      <p:sp>
        <p:nvSpPr>
          <p:cNvPr name="TextBox 30" id="30"/>
          <p:cNvSpPr txBox="true"/>
          <p:nvPr/>
        </p:nvSpPr>
        <p:spPr>
          <a:xfrm rot="0">
            <a:off x="8992183" y="5688556"/>
            <a:ext cx="4787837" cy="367451"/>
          </a:xfrm>
          <a:prstGeom prst="rect">
            <a:avLst/>
          </a:prstGeom>
        </p:spPr>
        <p:txBody>
          <a:bodyPr anchor="t" rtlCol="false" tIns="0" lIns="0" bIns="0" rIns="0">
            <a:spAutoFit/>
          </a:bodyPr>
          <a:lstStyle/>
          <a:p>
            <a:pPr>
              <a:lnSpc>
                <a:spcPts val="2426"/>
              </a:lnSpc>
            </a:pPr>
            <a:r>
              <a:rPr lang="en-US" sz="2995">
                <a:solidFill>
                  <a:srgbClr val="EBEDEF"/>
                </a:solidFill>
                <a:latin typeface="Poppins"/>
              </a:rPr>
              <a:t>Game Pacman</a:t>
            </a:r>
          </a:p>
        </p:txBody>
      </p:sp>
      <p:sp>
        <p:nvSpPr>
          <p:cNvPr name="TextBox 31" id="31"/>
          <p:cNvSpPr txBox="true"/>
          <p:nvPr/>
        </p:nvSpPr>
        <p:spPr>
          <a:xfrm rot="0">
            <a:off x="2308439" y="8409411"/>
            <a:ext cx="4787837" cy="367451"/>
          </a:xfrm>
          <a:prstGeom prst="rect">
            <a:avLst/>
          </a:prstGeom>
        </p:spPr>
        <p:txBody>
          <a:bodyPr anchor="t" rtlCol="false" tIns="0" lIns="0" bIns="0" rIns="0">
            <a:spAutoFit/>
          </a:bodyPr>
          <a:lstStyle/>
          <a:p>
            <a:pPr>
              <a:lnSpc>
                <a:spcPts val="2426"/>
              </a:lnSpc>
            </a:pPr>
            <a:r>
              <a:rPr lang="en-US" sz="2995">
                <a:solidFill>
                  <a:srgbClr val="EBEDEF"/>
                </a:solidFill>
                <a:latin typeface="Poppins"/>
              </a:rPr>
              <a:t>Algoritma A*</a:t>
            </a:r>
          </a:p>
        </p:txBody>
      </p:sp>
      <p:sp>
        <p:nvSpPr>
          <p:cNvPr name="TextBox 32" id="32"/>
          <p:cNvSpPr txBox="true"/>
          <p:nvPr/>
        </p:nvSpPr>
        <p:spPr>
          <a:xfrm rot="0">
            <a:off x="8992183" y="8304636"/>
            <a:ext cx="4787837" cy="922009"/>
          </a:xfrm>
          <a:prstGeom prst="rect">
            <a:avLst/>
          </a:prstGeom>
        </p:spPr>
        <p:txBody>
          <a:bodyPr anchor="t" rtlCol="false" tIns="0" lIns="0" bIns="0" rIns="0">
            <a:spAutoFit/>
          </a:bodyPr>
          <a:lstStyle/>
          <a:p>
            <a:pPr>
              <a:lnSpc>
                <a:spcPts val="3534"/>
              </a:lnSpc>
            </a:pPr>
            <a:r>
              <a:rPr lang="en-US" sz="2995">
                <a:solidFill>
                  <a:srgbClr val="EBEDEF"/>
                </a:solidFill>
                <a:latin typeface="Poppins"/>
              </a:rPr>
              <a:t>Dokumentasi dan Daftar Pustaka</a:t>
            </a:r>
          </a:p>
        </p:txBody>
      </p:sp>
      <p:sp>
        <p:nvSpPr>
          <p:cNvPr name="TextBox 33" id="33"/>
          <p:cNvSpPr txBox="true"/>
          <p:nvPr/>
        </p:nvSpPr>
        <p:spPr>
          <a:xfrm rot="0">
            <a:off x="2308439" y="6883397"/>
            <a:ext cx="4787837" cy="466725"/>
          </a:xfrm>
          <a:prstGeom prst="rect">
            <a:avLst/>
          </a:prstGeom>
        </p:spPr>
        <p:txBody>
          <a:bodyPr anchor="t" rtlCol="false" tIns="0" lIns="0" bIns="0" rIns="0">
            <a:spAutoFit/>
          </a:bodyPr>
          <a:lstStyle/>
          <a:p>
            <a:pPr>
              <a:lnSpc>
                <a:spcPts val="3594"/>
              </a:lnSpc>
            </a:pPr>
            <a:r>
              <a:rPr lang="en-US" sz="2995">
                <a:solidFill>
                  <a:srgbClr val="EBEDEF"/>
                </a:solidFill>
                <a:latin typeface="Poppins"/>
              </a:rPr>
              <a:t>AI dan Game Search</a:t>
            </a:r>
          </a:p>
        </p:txBody>
      </p:sp>
      <p:sp>
        <p:nvSpPr>
          <p:cNvPr name="TextBox 34" id="34"/>
          <p:cNvSpPr txBox="true"/>
          <p:nvPr/>
        </p:nvSpPr>
        <p:spPr>
          <a:xfrm rot="0">
            <a:off x="8992183" y="6887744"/>
            <a:ext cx="4787837" cy="914400"/>
          </a:xfrm>
          <a:prstGeom prst="rect">
            <a:avLst/>
          </a:prstGeom>
        </p:spPr>
        <p:txBody>
          <a:bodyPr anchor="t" rtlCol="false" tIns="0" lIns="0" bIns="0" rIns="0">
            <a:spAutoFit/>
          </a:bodyPr>
          <a:lstStyle/>
          <a:p>
            <a:pPr>
              <a:lnSpc>
                <a:spcPts val="3594"/>
              </a:lnSpc>
            </a:pPr>
            <a:r>
              <a:rPr lang="en-US" sz="2995">
                <a:solidFill>
                  <a:srgbClr val="EBEDEF"/>
                </a:solidFill>
                <a:latin typeface="Poppins"/>
              </a:rPr>
              <a:t>Implementasi </a:t>
            </a:r>
          </a:p>
          <a:p>
            <a:pPr>
              <a:lnSpc>
                <a:spcPts val="3594"/>
              </a:lnSpc>
            </a:pPr>
            <a:r>
              <a:rPr lang="en-US" sz="2995">
                <a:solidFill>
                  <a:srgbClr val="EBEDEF"/>
                </a:solidFill>
                <a:latin typeface="Poppins"/>
              </a:rPr>
              <a:t>Algoritma</a:t>
            </a:r>
          </a:p>
        </p:txBody>
      </p:sp>
      <p:sp>
        <p:nvSpPr>
          <p:cNvPr name="TextBox 35" id="35"/>
          <p:cNvSpPr txBox="true"/>
          <p:nvPr/>
        </p:nvSpPr>
        <p:spPr>
          <a:xfrm rot="0">
            <a:off x="1103030" y="7007329"/>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02</a:t>
            </a:r>
          </a:p>
        </p:txBody>
      </p:sp>
      <p:sp>
        <p:nvSpPr>
          <p:cNvPr name="TextBox 36" id="36"/>
          <p:cNvSpPr txBox="true"/>
          <p:nvPr/>
        </p:nvSpPr>
        <p:spPr>
          <a:xfrm rot="0">
            <a:off x="7786773" y="7007329"/>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05</a:t>
            </a:r>
          </a:p>
        </p:txBody>
      </p:sp>
      <p:sp>
        <p:nvSpPr>
          <p:cNvPr name="TextBox 37" id="37"/>
          <p:cNvSpPr txBox="true"/>
          <p:nvPr/>
        </p:nvSpPr>
        <p:spPr>
          <a:xfrm rot="0">
            <a:off x="1103030" y="8405183"/>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03</a:t>
            </a:r>
          </a:p>
        </p:txBody>
      </p:sp>
      <p:sp>
        <p:nvSpPr>
          <p:cNvPr name="TextBox 38" id="38"/>
          <p:cNvSpPr txBox="true"/>
          <p:nvPr/>
        </p:nvSpPr>
        <p:spPr>
          <a:xfrm rot="0">
            <a:off x="7786773" y="8405183"/>
            <a:ext cx="839081" cy="304513"/>
          </a:xfrm>
          <a:prstGeom prst="rect">
            <a:avLst/>
          </a:prstGeom>
        </p:spPr>
        <p:txBody>
          <a:bodyPr anchor="t" rtlCol="false" tIns="0" lIns="0" bIns="0" rIns="0">
            <a:spAutoFit/>
          </a:bodyPr>
          <a:lstStyle/>
          <a:p>
            <a:pPr algn="ctr">
              <a:lnSpc>
                <a:spcPts val="2021"/>
              </a:lnSpc>
            </a:pPr>
            <a:r>
              <a:rPr lang="en-US" sz="2495">
                <a:solidFill>
                  <a:srgbClr val="222DA0"/>
                </a:solidFill>
                <a:latin typeface="Poppins"/>
              </a:rPr>
              <a:t>06</a:t>
            </a:r>
          </a:p>
        </p:txBody>
      </p:sp>
      <p:sp>
        <p:nvSpPr>
          <p:cNvPr name="Freeform 39" id="39"/>
          <p:cNvSpPr/>
          <p:nvPr/>
        </p:nvSpPr>
        <p:spPr>
          <a:xfrm flipH="false" flipV="false" rot="0">
            <a:off x="12188965" y="4388607"/>
            <a:ext cx="381890" cy="390680"/>
          </a:xfrm>
          <a:custGeom>
            <a:avLst/>
            <a:gdLst/>
            <a:ahLst/>
            <a:cxnLst/>
            <a:rect r="r" b="b" t="t" l="l"/>
            <a:pathLst>
              <a:path h="390680" w="381890">
                <a:moveTo>
                  <a:pt x="0" y="0"/>
                </a:moveTo>
                <a:lnTo>
                  <a:pt x="381890" y="0"/>
                </a:lnTo>
                <a:lnTo>
                  <a:pt x="381890" y="390681"/>
                </a:lnTo>
                <a:lnTo>
                  <a:pt x="0" y="390681"/>
                </a:lnTo>
                <a:lnTo>
                  <a:pt x="0" y="0"/>
                </a:lnTo>
                <a:close/>
              </a:path>
            </a:pathLst>
          </a:custGeom>
          <a:blipFill>
            <a:blip r:embed="rId6"/>
            <a:stretch>
              <a:fillRect l="0" t="0" r="0" b="0"/>
            </a:stretch>
          </a:blipFill>
        </p:spPr>
      </p:sp>
      <p:sp>
        <p:nvSpPr>
          <p:cNvPr name="Freeform 40" id="40"/>
          <p:cNvSpPr/>
          <p:nvPr/>
        </p:nvSpPr>
        <p:spPr>
          <a:xfrm flipH="false" flipV="false" rot="0">
            <a:off x="14852347" y="8033708"/>
            <a:ext cx="381890" cy="390680"/>
          </a:xfrm>
          <a:custGeom>
            <a:avLst/>
            <a:gdLst/>
            <a:ahLst/>
            <a:cxnLst/>
            <a:rect r="r" b="b" t="t" l="l"/>
            <a:pathLst>
              <a:path h="390680" w="381890">
                <a:moveTo>
                  <a:pt x="0" y="0"/>
                </a:moveTo>
                <a:lnTo>
                  <a:pt x="381890" y="0"/>
                </a:lnTo>
                <a:lnTo>
                  <a:pt x="381890" y="390680"/>
                </a:lnTo>
                <a:lnTo>
                  <a:pt x="0" y="390680"/>
                </a:lnTo>
                <a:lnTo>
                  <a:pt x="0" y="0"/>
                </a:lnTo>
                <a:close/>
              </a:path>
            </a:pathLst>
          </a:custGeom>
          <a:blipFill>
            <a:blip r:embed="rId6"/>
            <a:stretch>
              <a:fillRect l="0" t="0" r="0" b="0"/>
            </a:stretch>
          </a:blipFill>
        </p:spPr>
      </p:sp>
      <p:sp>
        <p:nvSpPr>
          <p:cNvPr name="Freeform 41" id="41"/>
          <p:cNvSpPr/>
          <p:nvPr/>
        </p:nvSpPr>
        <p:spPr>
          <a:xfrm flipH="false" flipV="false" rot="0">
            <a:off x="14852347" y="904882"/>
            <a:ext cx="624527" cy="638316"/>
          </a:xfrm>
          <a:custGeom>
            <a:avLst/>
            <a:gdLst/>
            <a:ahLst/>
            <a:cxnLst/>
            <a:rect r="r" b="b" t="t" l="l"/>
            <a:pathLst>
              <a:path h="638316" w="624527">
                <a:moveTo>
                  <a:pt x="0" y="0"/>
                </a:moveTo>
                <a:lnTo>
                  <a:pt x="624528" y="0"/>
                </a:lnTo>
                <a:lnTo>
                  <a:pt x="624528" y="638316"/>
                </a:lnTo>
                <a:lnTo>
                  <a:pt x="0" y="638316"/>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5927453">
            <a:off x="11617916" y="518634"/>
            <a:ext cx="11840515" cy="9433762"/>
          </a:xfrm>
          <a:custGeom>
            <a:avLst/>
            <a:gdLst/>
            <a:ahLst/>
            <a:cxnLst/>
            <a:rect r="r" b="b" t="t" l="l"/>
            <a:pathLst>
              <a:path h="9433762" w="11840515">
                <a:moveTo>
                  <a:pt x="0" y="0"/>
                </a:moveTo>
                <a:lnTo>
                  <a:pt x="11840515" y="0"/>
                </a:lnTo>
                <a:lnTo>
                  <a:pt x="11840515" y="9433762"/>
                </a:lnTo>
                <a:lnTo>
                  <a:pt x="0" y="9433762"/>
                </a:lnTo>
                <a:lnTo>
                  <a:pt x="0" y="0"/>
                </a:lnTo>
                <a:close/>
              </a:path>
            </a:pathLst>
          </a:custGeom>
          <a:blipFill>
            <a:blip r:embed="rId2"/>
            <a:stretch>
              <a:fillRect l="-20820" t="0" r="-20820" b="0"/>
            </a:stretch>
          </a:blipFill>
        </p:spPr>
      </p:sp>
      <p:sp>
        <p:nvSpPr>
          <p:cNvPr name="Freeform 3" id="3"/>
          <p:cNvSpPr/>
          <p:nvPr/>
        </p:nvSpPr>
        <p:spPr>
          <a:xfrm flipH="false" flipV="false" rot="0">
            <a:off x="12466101" y="2793193"/>
            <a:ext cx="4374811" cy="5502907"/>
          </a:xfrm>
          <a:custGeom>
            <a:avLst/>
            <a:gdLst/>
            <a:ahLst/>
            <a:cxnLst/>
            <a:rect r="r" b="b" t="t" l="l"/>
            <a:pathLst>
              <a:path h="5502907" w="4374811">
                <a:moveTo>
                  <a:pt x="0" y="0"/>
                </a:moveTo>
                <a:lnTo>
                  <a:pt x="4374811" y="0"/>
                </a:lnTo>
                <a:lnTo>
                  <a:pt x="4374811" y="5502907"/>
                </a:lnTo>
                <a:lnTo>
                  <a:pt x="0" y="5502907"/>
                </a:lnTo>
                <a:lnTo>
                  <a:pt x="0" y="0"/>
                </a:lnTo>
                <a:close/>
              </a:path>
            </a:pathLst>
          </a:custGeom>
          <a:blipFill>
            <a:blip r:embed="rId3">
              <a:alphaModFix amt="27000"/>
            </a:blip>
            <a:stretch>
              <a:fillRect l="0" t="0" r="0" b="0"/>
            </a:stretch>
          </a:blipFill>
        </p:spPr>
      </p:sp>
      <p:grpSp>
        <p:nvGrpSpPr>
          <p:cNvPr name="Group 4" id="4"/>
          <p:cNvGrpSpPr/>
          <p:nvPr/>
        </p:nvGrpSpPr>
        <p:grpSpPr>
          <a:xfrm rot="0">
            <a:off x="12938103" y="2510064"/>
            <a:ext cx="4090403" cy="5266872"/>
            <a:chOff x="0" y="0"/>
            <a:chExt cx="1077308" cy="1387160"/>
          </a:xfrm>
        </p:grpSpPr>
        <p:sp>
          <p:nvSpPr>
            <p:cNvPr name="Freeform 5" id="5"/>
            <p:cNvSpPr/>
            <p:nvPr/>
          </p:nvSpPr>
          <p:spPr>
            <a:xfrm flipH="false" flipV="false" rot="0">
              <a:off x="0" y="0"/>
              <a:ext cx="1077308" cy="1387160"/>
            </a:xfrm>
            <a:custGeom>
              <a:avLst/>
              <a:gdLst/>
              <a:ahLst/>
              <a:cxnLst/>
              <a:rect r="r" b="b" t="t" l="l"/>
              <a:pathLst>
                <a:path h="1387160" w="1077308">
                  <a:moveTo>
                    <a:pt x="0" y="0"/>
                  </a:moveTo>
                  <a:lnTo>
                    <a:pt x="1077308" y="0"/>
                  </a:lnTo>
                  <a:lnTo>
                    <a:pt x="1077308" y="1387160"/>
                  </a:lnTo>
                  <a:lnTo>
                    <a:pt x="0" y="1387160"/>
                  </a:lnTo>
                  <a:close/>
                </a:path>
              </a:pathLst>
            </a:custGeom>
            <a:solidFill>
              <a:srgbClr val="EBEDEF"/>
            </a:solidFill>
          </p:spPr>
        </p:sp>
        <p:sp>
          <p:nvSpPr>
            <p:cNvPr name="TextBox 6" id="6"/>
            <p:cNvSpPr txBox="true"/>
            <p:nvPr/>
          </p:nvSpPr>
          <p:spPr>
            <a:xfrm>
              <a:off x="0" y="-76200"/>
              <a:ext cx="1077308" cy="1463360"/>
            </a:xfrm>
            <a:prstGeom prst="rect">
              <a:avLst/>
            </a:prstGeom>
          </p:spPr>
          <p:txBody>
            <a:bodyPr anchor="ctr" rtlCol="false" tIns="50800" lIns="50800" bIns="50800" rIns="50800"/>
            <a:lstStyle/>
            <a:p>
              <a:pPr algn="ctr">
                <a:lnSpc>
                  <a:spcPts val="3500"/>
                </a:lnSpc>
              </a:pPr>
            </a:p>
          </p:txBody>
        </p:sp>
      </p:grpSp>
      <p:grpSp>
        <p:nvGrpSpPr>
          <p:cNvPr name="Group 7" id="7"/>
          <p:cNvGrpSpPr/>
          <p:nvPr/>
        </p:nvGrpSpPr>
        <p:grpSpPr>
          <a:xfrm rot="0">
            <a:off x="13246919" y="2943743"/>
            <a:ext cx="3472771" cy="3868676"/>
            <a:chOff x="0" y="0"/>
            <a:chExt cx="4630362" cy="5158235"/>
          </a:xfrm>
        </p:grpSpPr>
        <p:pic>
          <p:nvPicPr>
            <p:cNvPr name="Picture 8" id="8"/>
            <p:cNvPicPr>
              <a:picLocks noChangeAspect="true"/>
            </p:cNvPicPr>
            <p:nvPr/>
          </p:nvPicPr>
          <p:blipFill>
            <a:blip r:embed="rId4"/>
            <a:srcRect l="20096" t="0" r="20096" b="0"/>
            <a:stretch>
              <a:fillRect/>
            </a:stretch>
          </p:blipFill>
          <p:spPr>
            <a:xfrm flipH="false" flipV="false">
              <a:off x="0" y="0"/>
              <a:ext cx="4630362" cy="5158235"/>
            </a:xfrm>
            <a:prstGeom prst="rect">
              <a:avLst/>
            </a:prstGeom>
          </p:spPr>
        </p:pic>
      </p:grpSp>
      <p:sp>
        <p:nvSpPr>
          <p:cNvPr name="Freeform 9" id="9"/>
          <p:cNvSpPr/>
          <p:nvPr/>
        </p:nvSpPr>
        <p:spPr>
          <a:xfrm flipH="false" flipV="false" rot="0">
            <a:off x="14503851" y="4293262"/>
            <a:ext cx="5510897" cy="6967348"/>
          </a:xfrm>
          <a:custGeom>
            <a:avLst/>
            <a:gdLst/>
            <a:ahLst/>
            <a:cxnLst/>
            <a:rect r="r" b="b" t="t" l="l"/>
            <a:pathLst>
              <a:path h="6967348" w="5510897">
                <a:moveTo>
                  <a:pt x="0" y="0"/>
                </a:moveTo>
                <a:lnTo>
                  <a:pt x="5510898" y="0"/>
                </a:lnTo>
                <a:lnTo>
                  <a:pt x="5510898" y="6967348"/>
                </a:lnTo>
                <a:lnTo>
                  <a:pt x="0" y="6967348"/>
                </a:lnTo>
                <a:lnTo>
                  <a:pt x="0" y="0"/>
                </a:lnTo>
                <a:close/>
              </a:path>
            </a:pathLst>
          </a:custGeom>
          <a:blipFill>
            <a:blip r:embed="rId5"/>
            <a:stretch>
              <a:fillRect l="0" t="0" r="0" b="0"/>
            </a:stretch>
          </a:blipFill>
        </p:spPr>
      </p:sp>
      <p:sp>
        <p:nvSpPr>
          <p:cNvPr name="Freeform 10" id="10"/>
          <p:cNvSpPr/>
          <p:nvPr/>
        </p:nvSpPr>
        <p:spPr>
          <a:xfrm flipH="true" flipV="false" rot="0">
            <a:off x="9201953" y="1305068"/>
            <a:ext cx="1531715" cy="1038393"/>
          </a:xfrm>
          <a:custGeom>
            <a:avLst/>
            <a:gdLst/>
            <a:ahLst/>
            <a:cxnLst/>
            <a:rect r="r" b="b" t="t" l="l"/>
            <a:pathLst>
              <a:path h="1038393" w="1531715">
                <a:moveTo>
                  <a:pt x="1531715" y="0"/>
                </a:moveTo>
                <a:lnTo>
                  <a:pt x="0" y="0"/>
                </a:lnTo>
                <a:lnTo>
                  <a:pt x="0" y="1038392"/>
                </a:lnTo>
                <a:lnTo>
                  <a:pt x="1531715" y="1038392"/>
                </a:lnTo>
                <a:lnTo>
                  <a:pt x="1531715" y="0"/>
                </a:lnTo>
                <a:close/>
              </a:path>
            </a:pathLst>
          </a:custGeom>
          <a:blipFill>
            <a:blip r:embed="rId6"/>
            <a:stretch>
              <a:fillRect l="0" t="0" r="0" b="0"/>
            </a:stretch>
          </a:blipFill>
        </p:spPr>
      </p:sp>
      <p:sp>
        <p:nvSpPr>
          <p:cNvPr name="Freeform 11" id="11"/>
          <p:cNvSpPr/>
          <p:nvPr/>
        </p:nvSpPr>
        <p:spPr>
          <a:xfrm flipH="false" flipV="false" rot="0">
            <a:off x="15375877" y="8809651"/>
            <a:ext cx="3766845" cy="2024679"/>
          </a:xfrm>
          <a:custGeom>
            <a:avLst/>
            <a:gdLst/>
            <a:ahLst/>
            <a:cxnLst/>
            <a:rect r="r" b="b" t="t" l="l"/>
            <a:pathLst>
              <a:path h="2024679" w="3766845">
                <a:moveTo>
                  <a:pt x="0" y="0"/>
                </a:moveTo>
                <a:lnTo>
                  <a:pt x="3766846" y="0"/>
                </a:lnTo>
                <a:lnTo>
                  <a:pt x="3766846" y="2024679"/>
                </a:lnTo>
                <a:lnTo>
                  <a:pt x="0" y="2024679"/>
                </a:lnTo>
                <a:lnTo>
                  <a:pt x="0" y="0"/>
                </a:lnTo>
                <a:close/>
              </a:path>
            </a:pathLst>
          </a:custGeom>
          <a:blipFill>
            <a:blip r:embed="rId7"/>
            <a:stretch>
              <a:fillRect l="0" t="0" r="0" b="0"/>
            </a:stretch>
          </a:blipFill>
        </p:spPr>
      </p:sp>
      <p:grpSp>
        <p:nvGrpSpPr>
          <p:cNvPr name="Group 12" id="12"/>
          <p:cNvGrpSpPr/>
          <p:nvPr/>
        </p:nvGrpSpPr>
        <p:grpSpPr>
          <a:xfrm rot="0">
            <a:off x="1060816" y="1138464"/>
            <a:ext cx="10112278" cy="1371600"/>
            <a:chOff x="0" y="0"/>
            <a:chExt cx="13483038" cy="1828800"/>
          </a:xfrm>
        </p:grpSpPr>
        <p:sp>
          <p:nvSpPr>
            <p:cNvPr name="TextBox 13" id="13"/>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Penda</a:t>
              </a:r>
            </a:p>
          </p:txBody>
        </p:sp>
        <p:sp>
          <p:nvSpPr>
            <p:cNvPr name="TextBox 14" id="14"/>
            <p:cNvSpPr txBox="true"/>
            <p:nvPr/>
          </p:nvSpPr>
          <p:spPr>
            <a:xfrm rot="0">
              <a:off x="4917679" y="85725"/>
              <a:ext cx="8565358"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huluan</a:t>
              </a:r>
            </a:p>
          </p:txBody>
        </p:sp>
      </p:grpSp>
      <p:sp>
        <p:nvSpPr>
          <p:cNvPr name="TextBox 15" id="15"/>
          <p:cNvSpPr txBox="true"/>
          <p:nvPr/>
        </p:nvSpPr>
        <p:spPr>
          <a:xfrm rot="0">
            <a:off x="1028700" y="2707468"/>
            <a:ext cx="10943218" cy="6410325"/>
          </a:xfrm>
          <a:prstGeom prst="rect">
            <a:avLst/>
          </a:prstGeom>
        </p:spPr>
        <p:txBody>
          <a:bodyPr anchor="t" rtlCol="false" tIns="0" lIns="0" bIns="0" rIns="0">
            <a:spAutoFit/>
          </a:bodyPr>
          <a:lstStyle/>
          <a:p>
            <a:pPr algn="just">
              <a:lnSpc>
                <a:spcPts val="4200"/>
              </a:lnSpc>
            </a:pPr>
            <a:r>
              <a:rPr lang="en-US" sz="3000">
                <a:solidFill>
                  <a:srgbClr val="5E5F60"/>
                </a:solidFill>
                <a:latin typeface="Poppins"/>
              </a:rPr>
              <a:t>Memainkan sebuah permainan merupakan salah satu cara yang umumnya kita lakukan untuk melepas penat. Hampir semua permainan saat ini dibuat secara online sehingga dapat diakses oleh siapapun dan kapanpun. Ketika ingin memenangkan sebuah permainan kita dituntut untuk mencari jalur terpendek atau menggunakan algoritma tertentu untuk menentukan bahwa jalur yang dilewati merupakan jalur terbaik dan terpendek. Dengan algoritma juga, para developer game juga dapat memastikan bahwa game dapat berjalan sesuai dengan yang direncanakan dan meminimalisir risiko kegagalan dari game tersebut.</a:t>
            </a:r>
          </a:p>
        </p:txBody>
      </p:sp>
      <p:sp>
        <p:nvSpPr>
          <p:cNvPr name="TextBox 16" id="16"/>
          <p:cNvSpPr txBox="true"/>
          <p:nvPr/>
        </p:nvSpPr>
        <p:spPr>
          <a:xfrm rot="0">
            <a:off x="10860350" y="9371141"/>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04/29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165718" y="1524000"/>
            <a:ext cx="3956563" cy="18288000"/>
          </a:xfrm>
          <a:custGeom>
            <a:avLst/>
            <a:gdLst/>
            <a:ahLst/>
            <a:cxnLst/>
            <a:rect r="r" b="b" t="t" l="l"/>
            <a:pathLst>
              <a:path h="18288000" w="3956563">
                <a:moveTo>
                  <a:pt x="0" y="0"/>
                </a:moveTo>
                <a:lnTo>
                  <a:pt x="3956564" y="0"/>
                </a:lnTo>
                <a:lnTo>
                  <a:pt x="3956564" y="18288000"/>
                </a:lnTo>
                <a:lnTo>
                  <a:pt x="0" y="18288000"/>
                </a:lnTo>
                <a:lnTo>
                  <a:pt x="0" y="0"/>
                </a:lnTo>
                <a:close/>
              </a:path>
            </a:pathLst>
          </a:custGeom>
          <a:blipFill>
            <a:blip r:embed="rId2"/>
            <a:stretch>
              <a:fillRect l="-422311" t="0" r="-299412" b="0"/>
            </a:stretch>
          </a:blipFill>
        </p:spPr>
      </p:sp>
      <p:sp>
        <p:nvSpPr>
          <p:cNvPr name="Freeform 3" id="3"/>
          <p:cNvSpPr/>
          <p:nvPr/>
        </p:nvSpPr>
        <p:spPr>
          <a:xfrm flipH="false" flipV="false" rot="0">
            <a:off x="-1005962" y="757731"/>
            <a:ext cx="7400985" cy="8771538"/>
          </a:xfrm>
          <a:custGeom>
            <a:avLst/>
            <a:gdLst/>
            <a:ahLst/>
            <a:cxnLst/>
            <a:rect r="r" b="b" t="t" l="l"/>
            <a:pathLst>
              <a:path h="8771538" w="7400985">
                <a:moveTo>
                  <a:pt x="0" y="0"/>
                </a:moveTo>
                <a:lnTo>
                  <a:pt x="7400985" y="0"/>
                </a:lnTo>
                <a:lnTo>
                  <a:pt x="7400985" y="8771538"/>
                </a:lnTo>
                <a:lnTo>
                  <a:pt x="0" y="8771538"/>
                </a:lnTo>
                <a:lnTo>
                  <a:pt x="0" y="0"/>
                </a:lnTo>
                <a:close/>
              </a:path>
            </a:pathLst>
          </a:custGeom>
          <a:blipFill>
            <a:blip r:embed="rId3"/>
            <a:stretch>
              <a:fillRect l="0" t="0" r="0" b="0"/>
            </a:stretch>
          </a:blipFill>
        </p:spPr>
      </p:sp>
      <p:sp>
        <p:nvSpPr>
          <p:cNvPr name="Freeform 4" id="4"/>
          <p:cNvSpPr/>
          <p:nvPr/>
        </p:nvSpPr>
        <p:spPr>
          <a:xfrm flipH="false" flipV="true" rot="0">
            <a:off x="15781137" y="-157525"/>
            <a:ext cx="2956325" cy="2372451"/>
          </a:xfrm>
          <a:custGeom>
            <a:avLst/>
            <a:gdLst/>
            <a:ahLst/>
            <a:cxnLst/>
            <a:rect r="r" b="b" t="t" l="l"/>
            <a:pathLst>
              <a:path h="2372451" w="2956325">
                <a:moveTo>
                  <a:pt x="0" y="2372450"/>
                </a:moveTo>
                <a:lnTo>
                  <a:pt x="2956326" y="2372450"/>
                </a:lnTo>
                <a:lnTo>
                  <a:pt x="2956326" y="0"/>
                </a:lnTo>
                <a:lnTo>
                  <a:pt x="0" y="0"/>
                </a:lnTo>
                <a:lnTo>
                  <a:pt x="0" y="2372450"/>
                </a:lnTo>
                <a:close/>
              </a:path>
            </a:pathLst>
          </a:custGeom>
          <a:blipFill>
            <a:blip r:embed="rId4"/>
            <a:stretch>
              <a:fillRect l="0" t="0" r="0" b="0"/>
            </a:stretch>
          </a:blipFill>
        </p:spPr>
      </p:sp>
      <p:sp>
        <p:nvSpPr>
          <p:cNvPr name="Freeform 5" id="5"/>
          <p:cNvSpPr/>
          <p:nvPr/>
        </p:nvSpPr>
        <p:spPr>
          <a:xfrm flipH="false" flipV="false" rot="0">
            <a:off x="7299975" y="-828553"/>
            <a:ext cx="1961495" cy="1841354"/>
          </a:xfrm>
          <a:custGeom>
            <a:avLst/>
            <a:gdLst/>
            <a:ahLst/>
            <a:cxnLst/>
            <a:rect r="r" b="b" t="t" l="l"/>
            <a:pathLst>
              <a:path h="1841354" w="1961495">
                <a:moveTo>
                  <a:pt x="0" y="0"/>
                </a:moveTo>
                <a:lnTo>
                  <a:pt x="1961495" y="0"/>
                </a:lnTo>
                <a:lnTo>
                  <a:pt x="1961495" y="1841354"/>
                </a:lnTo>
                <a:lnTo>
                  <a:pt x="0" y="1841354"/>
                </a:lnTo>
                <a:lnTo>
                  <a:pt x="0" y="0"/>
                </a:lnTo>
                <a:close/>
              </a:path>
            </a:pathLst>
          </a:custGeom>
          <a:blipFill>
            <a:blip r:embed="rId5"/>
            <a:stretch>
              <a:fillRect l="0" t="0" r="0" b="0"/>
            </a:stretch>
          </a:blipFill>
        </p:spPr>
      </p:sp>
      <p:sp>
        <p:nvSpPr>
          <p:cNvPr name="TextBox 6" id="6"/>
          <p:cNvSpPr txBox="true"/>
          <p:nvPr/>
        </p:nvSpPr>
        <p:spPr>
          <a:xfrm rot="0">
            <a:off x="6918975" y="3770894"/>
            <a:ext cx="10728331" cy="4770120"/>
          </a:xfrm>
          <a:prstGeom prst="rect">
            <a:avLst/>
          </a:prstGeom>
        </p:spPr>
        <p:txBody>
          <a:bodyPr anchor="t" rtlCol="false" tIns="0" lIns="0" bIns="0" rIns="0">
            <a:spAutoFit/>
          </a:bodyPr>
          <a:lstStyle/>
          <a:p>
            <a:pPr algn="just">
              <a:lnSpc>
                <a:spcPts val="3779"/>
              </a:lnSpc>
            </a:pPr>
            <a:r>
              <a:rPr lang="en-US" sz="2700">
                <a:solidFill>
                  <a:srgbClr val="5E5F60"/>
                </a:solidFill>
                <a:latin typeface="Poppins"/>
              </a:rPr>
              <a:t>Kecerdasan Buatan (AI) adalah bidang ilmu komputer yang dikhususkan untuk memecahkan masalah kognitif yang umumnya terkait dengan kecerdasan manusia. Konsep AI pertama kali muncul pada tahun 1956, ketika para ilmuwan merintis langkah pertama dalam pengembangan kecerdasan buatan. Namun, si tahun-tahun berikutnya, perkembangan AI mengalami penurunan minat dan dukungan dan pada tahun 2000-an, kemajuan dalam teknologi komputer dan perkembangan algoritma memulai era baru dalam perkembangan AI</a:t>
            </a:r>
          </a:p>
        </p:txBody>
      </p:sp>
      <p:sp>
        <p:nvSpPr>
          <p:cNvPr name="TextBox 7" id="7"/>
          <p:cNvSpPr txBox="true"/>
          <p:nvPr/>
        </p:nvSpPr>
        <p:spPr>
          <a:xfrm rot="0">
            <a:off x="13466143"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05/29</a:t>
            </a:r>
          </a:p>
        </p:txBody>
      </p:sp>
      <p:grpSp>
        <p:nvGrpSpPr>
          <p:cNvPr name="Group 8" id="8"/>
          <p:cNvGrpSpPr/>
          <p:nvPr/>
        </p:nvGrpSpPr>
        <p:grpSpPr>
          <a:xfrm rot="0">
            <a:off x="6823725" y="1274738"/>
            <a:ext cx="12056899" cy="2500918"/>
            <a:chOff x="0" y="0"/>
            <a:chExt cx="16075865" cy="3334557"/>
          </a:xfrm>
        </p:grpSpPr>
        <p:sp>
          <p:nvSpPr>
            <p:cNvPr name="TextBox 9" id="9"/>
            <p:cNvSpPr txBox="true"/>
            <p:nvPr/>
          </p:nvSpPr>
          <p:spPr>
            <a:xfrm rot="0">
              <a:off x="5059639" y="85725"/>
              <a:ext cx="11016226"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Game</a:t>
              </a:r>
            </a:p>
          </p:txBody>
        </p:sp>
        <p:sp>
          <p:nvSpPr>
            <p:cNvPr name="TextBox 10" id="10"/>
            <p:cNvSpPr txBox="true"/>
            <p:nvPr/>
          </p:nvSpPr>
          <p:spPr>
            <a:xfrm rot="0">
              <a:off x="0" y="85725"/>
              <a:ext cx="5059639"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AI dan</a:t>
              </a:r>
            </a:p>
          </p:txBody>
        </p:sp>
        <p:sp>
          <p:nvSpPr>
            <p:cNvPr name="TextBox 11" id="11"/>
            <p:cNvSpPr txBox="true"/>
            <p:nvPr/>
          </p:nvSpPr>
          <p:spPr>
            <a:xfrm rot="0">
              <a:off x="0" y="1591482"/>
              <a:ext cx="11016226"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Search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165718" y="1524000"/>
            <a:ext cx="3956563" cy="18288000"/>
          </a:xfrm>
          <a:custGeom>
            <a:avLst/>
            <a:gdLst/>
            <a:ahLst/>
            <a:cxnLst/>
            <a:rect r="r" b="b" t="t" l="l"/>
            <a:pathLst>
              <a:path h="18288000" w="3956563">
                <a:moveTo>
                  <a:pt x="0" y="0"/>
                </a:moveTo>
                <a:lnTo>
                  <a:pt x="3956564" y="0"/>
                </a:lnTo>
                <a:lnTo>
                  <a:pt x="3956564" y="18288000"/>
                </a:lnTo>
                <a:lnTo>
                  <a:pt x="0" y="18288000"/>
                </a:lnTo>
                <a:lnTo>
                  <a:pt x="0" y="0"/>
                </a:lnTo>
                <a:close/>
              </a:path>
            </a:pathLst>
          </a:custGeom>
          <a:blipFill>
            <a:blip r:embed="rId2"/>
            <a:stretch>
              <a:fillRect l="-422311" t="0" r="-299412" b="0"/>
            </a:stretch>
          </a:blipFill>
        </p:spPr>
      </p:sp>
      <p:sp>
        <p:nvSpPr>
          <p:cNvPr name="Freeform 3" id="3"/>
          <p:cNvSpPr/>
          <p:nvPr/>
        </p:nvSpPr>
        <p:spPr>
          <a:xfrm flipH="false" flipV="false" rot="0">
            <a:off x="-1005962" y="757731"/>
            <a:ext cx="7400985" cy="8771538"/>
          </a:xfrm>
          <a:custGeom>
            <a:avLst/>
            <a:gdLst/>
            <a:ahLst/>
            <a:cxnLst/>
            <a:rect r="r" b="b" t="t" l="l"/>
            <a:pathLst>
              <a:path h="8771538" w="7400985">
                <a:moveTo>
                  <a:pt x="0" y="0"/>
                </a:moveTo>
                <a:lnTo>
                  <a:pt x="7400985" y="0"/>
                </a:lnTo>
                <a:lnTo>
                  <a:pt x="7400985" y="8771538"/>
                </a:lnTo>
                <a:lnTo>
                  <a:pt x="0" y="8771538"/>
                </a:lnTo>
                <a:lnTo>
                  <a:pt x="0" y="0"/>
                </a:lnTo>
                <a:close/>
              </a:path>
            </a:pathLst>
          </a:custGeom>
          <a:blipFill>
            <a:blip r:embed="rId3"/>
            <a:stretch>
              <a:fillRect l="0" t="0" r="0" b="0"/>
            </a:stretch>
          </a:blipFill>
        </p:spPr>
      </p:sp>
      <p:sp>
        <p:nvSpPr>
          <p:cNvPr name="Freeform 4" id="4"/>
          <p:cNvSpPr/>
          <p:nvPr/>
        </p:nvSpPr>
        <p:spPr>
          <a:xfrm flipH="false" flipV="true" rot="0">
            <a:off x="15781137" y="-157525"/>
            <a:ext cx="2956325" cy="2372451"/>
          </a:xfrm>
          <a:custGeom>
            <a:avLst/>
            <a:gdLst/>
            <a:ahLst/>
            <a:cxnLst/>
            <a:rect r="r" b="b" t="t" l="l"/>
            <a:pathLst>
              <a:path h="2372451" w="2956325">
                <a:moveTo>
                  <a:pt x="0" y="2372450"/>
                </a:moveTo>
                <a:lnTo>
                  <a:pt x="2956326" y="2372450"/>
                </a:lnTo>
                <a:lnTo>
                  <a:pt x="2956326" y="0"/>
                </a:lnTo>
                <a:lnTo>
                  <a:pt x="0" y="0"/>
                </a:lnTo>
                <a:lnTo>
                  <a:pt x="0" y="2372450"/>
                </a:lnTo>
                <a:close/>
              </a:path>
            </a:pathLst>
          </a:custGeom>
          <a:blipFill>
            <a:blip r:embed="rId4"/>
            <a:stretch>
              <a:fillRect l="0" t="0" r="0" b="0"/>
            </a:stretch>
          </a:blipFill>
        </p:spPr>
      </p:sp>
      <p:sp>
        <p:nvSpPr>
          <p:cNvPr name="Freeform 5" id="5"/>
          <p:cNvSpPr/>
          <p:nvPr/>
        </p:nvSpPr>
        <p:spPr>
          <a:xfrm flipH="false" flipV="false" rot="0">
            <a:off x="7299975" y="-828553"/>
            <a:ext cx="1961495" cy="1841354"/>
          </a:xfrm>
          <a:custGeom>
            <a:avLst/>
            <a:gdLst/>
            <a:ahLst/>
            <a:cxnLst/>
            <a:rect r="r" b="b" t="t" l="l"/>
            <a:pathLst>
              <a:path h="1841354" w="1961495">
                <a:moveTo>
                  <a:pt x="0" y="0"/>
                </a:moveTo>
                <a:lnTo>
                  <a:pt x="1961495" y="0"/>
                </a:lnTo>
                <a:lnTo>
                  <a:pt x="1961495" y="1841354"/>
                </a:lnTo>
                <a:lnTo>
                  <a:pt x="0" y="1841354"/>
                </a:lnTo>
                <a:lnTo>
                  <a:pt x="0" y="0"/>
                </a:lnTo>
                <a:close/>
              </a:path>
            </a:pathLst>
          </a:custGeom>
          <a:blipFill>
            <a:blip r:embed="rId5"/>
            <a:stretch>
              <a:fillRect l="0" t="0" r="0" b="0"/>
            </a:stretch>
          </a:blipFill>
        </p:spPr>
      </p:sp>
      <p:sp>
        <p:nvSpPr>
          <p:cNvPr name="TextBox 6" id="6"/>
          <p:cNvSpPr txBox="true"/>
          <p:nvPr/>
        </p:nvSpPr>
        <p:spPr>
          <a:xfrm rot="0">
            <a:off x="6918975" y="3870906"/>
            <a:ext cx="10728331" cy="3817620"/>
          </a:xfrm>
          <a:prstGeom prst="rect">
            <a:avLst/>
          </a:prstGeom>
        </p:spPr>
        <p:txBody>
          <a:bodyPr anchor="t" rtlCol="false" tIns="0" lIns="0" bIns="0" rIns="0">
            <a:spAutoFit/>
          </a:bodyPr>
          <a:lstStyle/>
          <a:p>
            <a:pPr algn="just">
              <a:lnSpc>
                <a:spcPts val="3779"/>
              </a:lnSpc>
            </a:pPr>
            <a:r>
              <a:rPr lang="en-US" sz="2700">
                <a:solidFill>
                  <a:srgbClr val="5E5F60"/>
                </a:solidFill>
                <a:latin typeface="Poppins"/>
              </a:rPr>
              <a:t>Sedangkan Game Search dalam kecerdasan buatan adalah proses mencari solusi atau langkah terbaik dalam sebuah permainan atau situasi yang terdefinisi dengan baik. Ini melibatkan pencarian melalui ruang keadaan yang mungkin dan pengembangan strategi untuk mencapai tujuan tertentu, seperti memenangkan permainan atau mencapai tujuan tertentu. Algoritma pencarian yang digunakan seperti Minimax, Alpha-Beta Pruning, A*, dan masih banyak lagi</a:t>
            </a:r>
          </a:p>
        </p:txBody>
      </p:sp>
      <p:sp>
        <p:nvSpPr>
          <p:cNvPr name="TextBox 7" id="7"/>
          <p:cNvSpPr txBox="true"/>
          <p:nvPr/>
        </p:nvSpPr>
        <p:spPr>
          <a:xfrm rot="0">
            <a:off x="13466143"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06/29</a:t>
            </a:r>
          </a:p>
        </p:txBody>
      </p:sp>
      <p:grpSp>
        <p:nvGrpSpPr>
          <p:cNvPr name="Group 8" id="8"/>
          <p:cNvGrpSpPr/>
          <p:nvPr/>
        </p:nvGrpSpPr>
        <p:grpSpPr>
          <a:xfrm rot="0">
            <a:off x="6823725" y="1274738"/>
            <a:ext cx="12056899" cy="2500918"/>
            <a:chOff x="0" y="0"/>
            <a:chExt cx="16075865" cy="3334557"/>
          </a:xfrm>
        </p:grpSpPr>
        <p:sp>
          <p:nvSpPr>
            <p:cNvPr name="TextBox 9" id="9"/>
            <p:cNvSpPr txBox="true"/>
            <p:nvPr/>
          </p:nvSpPr>
          <p:spPr>
            <a:xfrm rot="0">
              <a:off x="5059639" y="85725"/>
              <a:ext cx="11016226"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Game</a:t>
              </a:r>
            </a:p>
          </p:txBody>
        </p:sp>
        <p:sp>
          <p:nvSpPr>
            <p:cNvPr name="TextBox 10" id="10"/>
            <p:cNvSpPr txBox="true"/>
            <p:nvPr/>
          </p:nvSpPr>
          <p:spPr>
            <a:xfrm rot="0">
              <a:off x="0" y="85725"/>
              <a:ext cx="5059639"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AI dan</a:t>
              </a:r>
            </a:p>
          </p:txBody>
        </p:sp>
        <p:sp>
          <p:nvSpPr>
            <p:cNvPr name="TextBox 11" id="11"/>
            <p:cNvSpPr txBox="true"/>
            <p:nvPr/>
          </p:nvSpPr>
          <p:spPr>
            <a:xfrm rot="0">
              <a:off x="0" y="1591482"/>
              <a:ext cx="11016226"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Search</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true" flipV="false" rot="0">
            <a:off x="6209120" y="0"/>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082376" y="2081376"/>
            <a:ext cx="10287000" cy="6124248"/>
          </a:xfrm>
          <a:custGeom>
            <a:avLst/>
            <a:gdLst/>
            <a:ahLst/>
            <a:cxnLst/>
            <a:rect r="r" b="b" t="t" l="l"/>
            <a:pathLst>
              <a:path h="6124248" w="10287000">
                <a:moveTo>
                  <a:pt x="0" y="0"/>
                </a:moveTo>
                <a:lnTo>
                  <a:pt x="10287000" y="0"/>
                </a:lnTo>
                <a:lnTo>
                  <a:pt x="10287000" y="6124248"/>
                </a:lnTo>
                <a:lnTo>
                  <a:pt x="0" y="6124248"/>
                </a:lnTo>
                <a:lnTo>
                  <a:pt x="0" y="0"/>
                </a:lnTo>
                <a:close/>
              </a:path>
            </a:pathLst>
          </a:custGeom>
          <a:blipFill>
            <a:blip r:embed="rId4"/>
            <a:stretch>
              <a:fillRect l="-16445" t="0" r="-66751" b="-73091"/>
            </a:stretch>
          </a:blipFill>
        </p:spPr>
      </p:sp>
      <p:sp>
        <p:nvSpPr>
          <p:cNvPr name="Freeform 4" id="4"/>
          <p:cNvSpPr/>
          <p:nvPr/>
        </p:nvSpPr>
        <p:spPr>
          <a:xfrm flipH="false" flipV="false" rot="0">
            <a:off x="10069063" y="1661521"/>
            <a:ext cx="5836646" cy="7341693"/>
          </a:xfrm>
          <a:custGeom>
            <a:avLst/>
            <a:gdLst/>
            <a:ahLst/>
            <a:cxnLst/>
            <a:rect r="r" b="b" t="t" l="l"/>
            <a:pathLst>
              <a:path h="7341693" w="5836646">
                <a:moveTo>
                  <a:pt x="0" y="0"/>
                </a:moveTo>
                <a:lnTo>
                  <a:pt x="5836647" y="0"/>
                </a:lnTo>
                <a:lnTo>
                  <a:pt x="5836647" y="7341694"/>
                </a:lnTo>
                <a:lnTo>
                  <a:pt x="0" y="7341694"/>
                </a:lnTo>
                <a:lnTo>
                  <a:pt x="0" y="0"/>
                </a:lnTo>
                <a:close/>
              </a:path>
            </a:pathLst>
          </a:custGeom>
          <a:blipFill>
            <a:blip r:embed="rId5">
              <a:alphaModFix amt="27000"/>
            </a:blip>
            <a:stretch>
              <a:fillRect l="0" t="0" r="0" b="0"/>
            </a:stretch>
          </a:blipFill>
        </p:spPr>
      </p:sp>
      <p:grpSp>
        <p:nvGrpSpPr>
          <p:cNvPr name="Group 5" id="5"/>
          <p:cNvGrpSpPr/>
          <p:nvPr/>
        </p:nvGrpSpPr>
        <p:grpSpPr>
          <a:xfrm rot="0">
            <a:off x="10210812" y="1283785"/>
            <a:ext cx="7533162" cy="7026788"/>
            <a:chOff x="0" y="0"/>
            <a:chExt cx="1487123" cy="1387160"/>
          </a:xfrm>
        </p:grpSpPr>
        <p:sp>
          <p:nvSpPr>
            <p:cNvPr name="Freeform 6" id="6"/>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7" id="7"/>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0669885" y="2148127"/>
            <a:ext cx="6757334" cy="5161387"/>
            <a:chOff x="0" y="0"/>
            <a:chExt cx="9009779" cy="6881850"/>
          </a:xfrm>
        </p:grpSpPr>
        <p:pic>
          <p:nvPicPr>
            <p:cNvPr name="Picture 9" id="9"/>
            <p:cNvPicPr>
              <a:picLocks noChangeAspect="true"/>
            </p:cNvPicPr>
            <p:nvPr/>
          </p:nvPicPr>
          <p:blipFill>
            <a:blip r:embed="rId6"/>
            <a:srcRect l="385" t="0" r="385" b="0"/>
            <a:stretch>
              <a:fillRect/>
            </a:stretch>
          </p:blipFill>
          <p:spPr>
            <a:xfrm flipH="false" flipV="false">
              <a:off x="0" y="0"/>
              <a:ext cx="9009779" cy="6881850"/>
            </a:xfrm>
            <a:prstGeom prst="rect">
              <a:avLst/>
            </a:prstGeom>
          </p:spPr>
        </p:pic>
      </p:grpSp>
      <p:sp>
        <p:nvSpPr>
          <p:cNvPr name="Freeform 10" id="10"/>
          <p:cNvSpPr/>
          <p:nvPr/>
        </p:nvSpPr>
        <p:spPr>
          <a:xfrm flipH="false" flipV="false" rot="0">
            <a:off x="14622393" y="9761397"/>
            <a:ext cx="4599743" cy="908449"/>
          </a:xfrm>
          <a:custGeom>
            <a:avLst/>
            <a:gdLst/>
            <a:ahLst/>
            <a:cxnLst/>
            <a:rect r="r" b="b" t="t" l="l"/>
            <a:pathLst>
              <a:path h="908449" w="4599743">
                <a:moveTo>
                  <a:pt x="0" y="0"/>
                </a:moveTo>
                <a:lnTo>
                  <a:pt x="4599743" y="0"/>
                </a:lnTo>
                <a:lnTo>
                  <a:pt x="4599743" y="908449"/>
                </a:lnTo>
                <a:lnTo>
                  <a:pt x="0" y="908449"/>
                </a:lnTo>
                <a:lnTo>
                  <a:pt x="0" y="0"/>
                </a:lnTo>
                <a:close/>
              </a:path>
            </a:pathLst>
          </a:custGeom>
          <a:blipFill>
            <a:blip r:embed="rId7">
              <a:alphaModFix amt="47000"/>
            </a:blip>
            <a:stretch>
              <a:fillRect l="0" t="0" r="0" b="0"/>
            </a:stretch>
          </a:blipFill>
        </p:spPr>
      </p:sp>
      <p:sp>
        <p:nvSpPr>
          <p:cNvPr name="Freeform 11" id="11"/>
          <p:cNvSpPr/>
          <p:nvPr/>
        </p:nvSpPr>
        <p:spPr>
          <a:xfrm flipH="false" flipV="false" rot="0">
            <a:off x="893708" y="9124619"/>
            <a:ext cx="1353733" cy="267362"/>
          </a:xfrm>
          <a:custGeom>
            <a:avLst/>
            <a:gdLst/>
            <a:ahLst/>
            <a:cxnLst/>
            <a:rect r="r" b="b" t="t" l="l"/>
            <a:pathLst>
              <a:path h="267362" w="1353733">
                <a:moveTo>
                  <a:pt x="0" y="0"/>
                </a:moveTo>
                <a:lnTo>
                  <a:pt x="1353732" y="0"/>
                </a:lnTo>
                <a:lnTo>
                  <a:pt x="1353732" y="267362"/>
                </a:lnTo>
                <a:lnTo>
                  <a:pt x="0" y="267362"/>
                </a:lnTo>
                <a:lnTo>
                  <a:pt x="0" y="0"/>
                </a:lnTo>
                <a:close/>
              </a:path>
            </a:pathLst>
          </a:custGeom>
          <a:blipFill>
            <a:blip r:embed="rId7">
              <a:alphaModFix amt="47000"/>
            </a:blip>
            <a:stretch>
              <a:fillRect l="0" t="0" r="0" b="0"/>
            </a:stretch>
          </a:blipFill>
        </p:spPr>
      </p:sp>
      <p:sp>
        <p:nvSpPr>
          <p:cNvPr name="Freeform 12" id="12"/>
          <p:cNvSpPr/>
          <p:nvPr/>
        </p:nvSpPr>
        <p:spPr>
          <a:xfrm flipH="false" flipV="false" rot="0">
            <a:off x="14741814" y="6007687"/>
            <a:ext cx="4480322" cy="3968352"/>
          </a:xfrm>
          <a:custGeom>
            <a:avLst/>
            <a:gdLst/>
            <a:ahLst/>
            <a:cxnLst/>
            <a:rect r="r" b="b" t="t" l="l"/>
            <a:pathLst>
              <a:path h="3968352" w="4480322">
                <a:moveTo>
                  <a:pt x="0" y="0"/>
                </a:moveTo>
                <a:lnTo>
                  <a:pt x="4480322" y="0"/>
                </a:lnTo>
                <a:lnTo>
                  <a:pt x="4480322" y="3968352"/>
                </a:lnTo>
                <a:lnTo>
                  <a:pt x="0" y="3968352"/>
                </a:lnTo>
                <a:lnTo>
                  <a:pt x="0" y="0"/>
                </a:lnTo>
                <a:close/>
              </a:path>
            </a:pathLst>
          </a:custGeom>
          <a:blipFill>
            <a:blip r:embed="rId8"/>
            <a:stretch>
              <a:fillRect l="0" t="0" r="0" b="0"/>
            </a:stretch>
          </a:blipFill>
        </p:spPr>
      </p:sp>
      <p:sp>
        <p:nvSpPr>
          <p:cNvPr name="Freeform 13" id="13"/>
          <p:cNvSpPr/>
          <p:nvPr/>
        </p:nvSpPr>
        <p:spPr>
          <a:xfrm flipH="false" flipV="false" rot="0">
            <a:off x="17015645" y="1364308"/>
            <a:ext cx="487310" cy="498069"/>
          </a:xfrm>
          <a:custGeom>
            <a:avLst/>
            <a:gdLst/>
            <a:ahLst/>
            <a:cxnLst/>
            <a:rect r="r" b="b" t="t" l="l"/>
            <a:pathLst>
              <a:path h="498069" w="487310">
                <a:moveTo>
                  <a:pt x="0" y="0"/>
                </a:moveTo>
                <a:lnTo>
                  <a:pt x="487310" y="0"/>
                </a:lnTo>
                <a:lnTo>
                  <a:pt x="487310" y="498069"/>
                </a:lnTo>
                <a:lnTo>
                  <a:pt x="0" y="498069"/>
                </a:lnTo>
                <a:lnTo>
                  <a:pt x="0" y="0"/>
                </a:lnTo>
                <a:close/>
              </a:path>
            </a:pathLst>
          </a:custGeom>
          <a:blipFill>
            <a:blip r:embed="rId9"/>
            <a:stretch>
              <a:fillRect l="0" t="0" r="0" b="0"/>
            </a:stretch>
          </a:blipFill>
        </p:spPr>
      </p:sp>
      <p:sp>
        <p:nvSpPr>
          <p:cNvPr name="Freeform 14" id="14"/>
          <p:cNvSpPr/>
          <p:nvPr/>
        </p:nvSpPr>
        <p:spPr>
          <a:xfrm flipH="false" flipV="false" rot="0">
            <a:off x="1028700" y="8149606"/>
            <a:ext cx="1083748" cy="1108694"/>
          </a:xfrm>
          <a:custGeom>
            <a:avLst/>
            <a:gdLst/>
            <a:ahLst/>
            <a:cxnLst/>
            <a:rect r="r" b="b" t="t" l="l"/>
            <a:pathLst>
              <a:path h="1108694" w="1083748">
                <a:moveTo>
                  <a:pt x="0" y="0"/>
                </a:moveTo>
                <a:lnTo>
                  <a:pt x="1083748" y="0"/>
                </a:lnTo>
                <a:lnTo>
                  <a:pt x="1083748" y="1108694"/>
                </a:lnTo>
                <a:lnTo>
                  <a:pt x="0" y="1108694"/>
                </a:lnTo>
                <a:lnTo>
                  <a:pt x="0" y="0"/>
                </a:lnTo>
                <a:close/>
              </a:path>
            </a:pathLst>
          </a:custGeom>
          <a:blipFill>
            <a:blip r:embed="rId10"/>
            <a:stretch>
              <a:fillRect l="0" t="0" r="0" b="0"/>
            </a:stretch>
          </a:blipFill>
        </p:spPr>
      </p:sp>
      <p:grpSp>
        <p:nvGrpSpPr>
          <p:cNvPr name="Group 15" id="15"/>
          <p:cNvGrpSpPr/>
          <p:nvPr/>
        </p:nvGrpSpPr>
        <p:grpSpPr>
          <a:xfrm rot="0">
            <a:off x="1352083" y="1283785"/>
            <a:ext cx="8974938" cy="1371600"/>
            <a:chOff x="0" y="0"/>
            <a:chExt cx="11966585" cy="1828800"/>
          </a:xfrm>
        </p:grpSpPr>
        <p:sp>
          <p:nvSpPr>
            <p:cNvPr name="TextBox 16" id="16"/>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Algori</a:t>
              </a:r>
            </a:p>
          </p:txBody>
        </p:sp>
        <p:sp>
          <p:nvSpPr>
            <p:cNvPr name="TextBox 17" id="17"/>
            <p:cNvSpPr txBox="true"/>
            <p:nvPr/>
          </p:nvSpPr>
          <p:spPr>
            <a:xfrm rot="0">
              <a:off x="4623681" y="85725"/>
              <a:ext cx="7342903"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tma A*</a:t>
              </a:r>
            </a:p>
          </p:txBody>
        </p:sp>
      </p:grpSp>
      <p:sp>
        <p:nvSpPr>
          <p:cNvPr name="TextBox 18" id="18"/>
          <p:cNvSpPr txBox="true"/>
          <p:nvPr/>
        </p:nvSpPr>
        <p:spPr>
          <a:xfrm rot="0">
            <a:off x="1352083" y="2957691"/>
            <a:ext cx="7791917" cy="4822934"/>
          </a:xfrm>
          <a:prstGeom prst="rect">
            <a:avLst/>
          </a:prstGeom>
        </p:spPr>
        <p:txBody>
          <a:bodyPr anchor="t" rtlCol="false" tIns="0" lIns="0" bIns="0" rIns="0">
            <a:spAutoFit/>
          </a:bodyPr>
          <a:lstStyle/>
          <a:p>
            <a:pPr algn="just">
              <a:lnSpc>
                <a:spcPts val="3493"/>
              </a:lnSpc>
            </a:pPr>
            <a:r>
              <a:rPr lang="en-US" sz="2495">
                <a:solidFill>
                  <a:srgbClr val="5E5F60"/>
                </a:solidFill>
                <a:latin typeface="Poppins"/>
              </a:rPr>
              <a:t>Algoritma A* pertama kali ditemukan oleh Peter Hart, Nils Nilsson, dan Bertram Raphael pada tahun 1968. Algoritma A* adalah algoritma traversal yang digunakan untuk mencari rute terpendek. Ide dari algoritma ini adalah menghindari mengekspansi simpul yang memiliki cost yang besar, algoritma ini juga menerapkan teknik heuristic. Teknik pencarian heuristic sendiri merupakan suatu strategi untuk melakukan proses pencarian ruang keadaan suatu masalah secara efektif.</a:t>
            </a:r>
          </a:p>
        </p:txBody>
      </p:sp>
      <p:sp>
        <p:nvSpPr>
          <p:cNvPr name="TextBox 19" id="19"/>
          <p:cNvSpPr txBox="true"/>
          <p:nvPr/>
        </p:nvSpPr>
        <p:spPr>
          <a:xfrm rot="0">
            <a:off x="11559964"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07/29</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true" flipV="false" rot="0">
            <a:off x="6209120" y="0"/>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082376" y="2081376"/>
            <a:ext cx="10287000" cy="6124248"/>
          </a:xfrm>
          <a:custGeom>
            <a:avLst/>
            <a:gdLst/>
            <a:ahLst/>
            <a:cxnLst/>
            <a:rect r="r" b="b" t="t" l="l"/>
            <a:pathLst>
              <a:path h="6124248" w="10287000">
                <a:moveTo>
                  <a:pt x="0" y="0"/>
                </a:moveTo>
                <a:lnTo>
                  <a:pt x="10287000" y="0"/>
                </a:lnTo>
                <a:lnTo>
                  <a:pt x="10287000" y="6124248"/>
                </a:lnTo>
                <a:lnTo>
                  <a:pt x="0" y="6124248"/>
                </a:lnTo>
                <a:lnTo>
                  <a:pt x="0" y="0"/>
                </a:lnTo>
                <a:close/>
              </a:path>
            </a:pathLst>
          </a:custGeom>
          <a:blipFill>
            <a:blip r:embed="rId4"/>
            <a:stretch>
              <a:fillRect l="-16445" t="0" r="-66751" b="-73091"/>
            </a:stretch>
          </a:blipFill>
        </p:spPr>
      </p:sp>
      <p:sp>
        <p:nvSpPr>
          <p:cNvPr name="Freeform 4" id="4"/>
          <p:cNvSpPr/>
          <p:nvPr/>
        </p:nvSpPr>
        <p:spPr>
          <a:xfrm flipH="false" flipV="false" rot="0">
            <a:off x="9688063" y="1661521"/>
            <a:ext cx="5836646" cy="7341693"/>
          </a:xfrm>
          <a:custGeom>
            <a:avLst/>
            <a:gdLst/>
            <a:ahLst/>
            <a:cxnLst/>
            <a:rect r="r" b="b" t="t" l="l"/>
            <a:pathLst>
              <a:path h="7341693" w="5836646">
                <a:moveTo>
                  <a:pt x="0" y="0"/>
                </a:moveTo>
                <a:lnTo>
                  <a:pt x="5836647" y="0"/>
                </a:lnTo>
                <a:lnTo>
                  <a:pt x="5836647" y="7341694"/>
                </a:lnTo>
                <a:lnTo>
                  <a:pt x="0" y="7341694"/>
                </a:lnTo>
                <a:lnTo>
                  <a:pt x="0" y="0"/>
                </a:lnTo>
                <a:close/>
              </a:path>
            </a:pathLst>
          </a:custGeom>
          <a:blipFill>
            <a:blip r:embed="rId5">
              <a:alphaModFix amt="27000"/>
            </a:blip>
            <a:stretch>
              <a:fillRect l="0" t="0" r="0" b="0"/>
            </a:stretch>
          </a:blipFill>
        </p:spPr>
      </p:sp>
      <p:grpSp>
        <p:nvGrpSpPr>
          <p:cNvPr name="Group 5" id="5"/>
          <p:cNvGrpSpPr/>
          <p:nvPr/>
        </p:nvGrpSpPr>
        <p:grpSpPr>
          <a:xfrm rot="0">
            <a:off x="10210812" y="1283785"/>
            <a:ext cx="7533162" cy="7026788"/>
            <a:chOff x="0" y="0"/>
            <a:chExt cx="1487123" cy="1387160"/>
          </a:xfrm>
        </p:grpSpPr>
        <p:sp>
          <p:nvSpPr>
            <p:cNvPr name="Freeform 6" id="6"/>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7" id="7"/>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0669885" y="2148127"/>
            <a:ext cx="6757334" cy="5161387"/>
            <a:chOff x="0" y="0"/>
            <a:chExt cx="9009779" cy="6881850"/>
          </a:xfrm>
        </p:grpSpPr>
        <p:pic>
          <p:nvPicPr>
            <p:cNvPr name="Picture 9" id="9"/>
            <p:cNvPicPr>
              <a:picLocks noChangeAspect="true"/>
            </p:cNvPicPr>
            <p:nvPr/>
          </p:nvPicPr>
          <p:blipFill>
            <a:blip r:embed="rId6"/>
            <a:srcRect l="385" t="0" r="385" b="0"/>
            <a:stretch>
              <a:fillRect/>
            </a:stretch>
          </p:blipFill>
          <p:spPr>
            <a:xfrm flipH="false" flipV="false">
              <a:off x="0" y="0"/>
              <a:ext cx="9009779" cy="6881850"/>
            </a:xfrm>
            <a:prstGeom prst="rect">
              <a:avLst/>
            </a:prstGeom>
          </p:spPr>
        </p:pic>
      </p:grpSp>
      <p:sp>
        <p:nvSpPr>
          <p:cNvPr name="Freeform 10" id="10"/>
          <p:cNvSpPr/>
          <p:nvPr/>
        </p:nvSpPr>
        <p:spPr>
          <a:xfrm flipH="false" flipV="false" rot="0">
            <a:off x="14622393" y="9761397"/>
            <a:ext cx="4599743" cy="908449"/>
          </a:xfrm>
          <a:custGeom>
            <a:avLst/>
            <a:gdLst/>
            <a:ahLst/>
            <a:cxnLst/>
            <a:rect r="r" b="b" t="t" l="l"/>
            <a:pathLst>
              <a:path h="908449" w="4599743">
                <a:moveTo>
                  <a:pt x="0" y="0"/>
                </a:moveTo>
                <a:lnTo>
                  <a:pt x="4599743" y="0"/>
                </a:lnTo>
                <a:lnTo>
                  <a:pt x="4599743" y="908449"/>
                </a:lnTo>
                <a:lnTo>
                  <a:pt x="0" y="908449"/>
                </a:lnTo>
                <a:lnTo>
                  <a:pt x="0" y="0"/>
                </a:lnTo>
                <a:close/>
              </a:path>
            </a:pathLst>
          </a:custGeom>
          <a:blipFill>
            <a:blip r:embed="rId7">
              <a:alphaModFix amt="47000"/>
            </a:blip>
            <a:stretch>
              <a:fillRect l="0" t="0" r="0" b="0"/>
            </a:stretch>
          </a:blipFill>
        </p:spPr>
      </p:sp>
      <p:sp>
        <p:nvSpPr>
          <p:cNvPr name="Freeform 11" id="11"/>
          <p:cNvSpPr/>
          <p:nvPr/>
        </p:nvSpPr>
        <p:spPr>
          <a:xfrm flipH="false" flipV="false" rot="0">
            <a:off x="893708" y="9696119"/>
            <a:ext cx="1353733" cy="267362"/>
          </a:xfrm>
          <a:custGeom>
            <a:avLst/>
            <a:gdLst/>
            <a:ahLst/>
            <a:cxnLst/>
            <a:rect r="r" b="b" t="t" l="l"/>
            <a:pathLst>
              <a:path h="267362" w="1353733">
                <a:moveTo>
                  <a:pt x="0" y="0"/>
                </a:moveTo>
                <a:lnTo>
                  <a:pt x="1353732" y="0"/>
                </a:lnTo>
                <a:lnTo>
                  <a:pt x="1353732" y="267362"/>
                </a:lnTo>
                <a:lnTo>
                  <a:pt x="0" y="267362"/>
                </a:lnTo>
                <a:lnTo>
                  <a:pt x="0" y="0"/>
                </a:lnTo>
                <a:close/>
              </a:path>
            </a:pathLst>
          </a:custGeom>
          <a:blipFill>
            <a:blip r:embed="rId7">
              <a:alphaModFix amt="47000"/>
            </a:blip>
            <a:stretch>
              <a:fillRect l="0" t="0" r="0" b="0"/>
            </a:stretch>
          </a:blipFill>
        </p:spPr>
      </p:sp>
      <p:sp>
        <p:nvSpPr>
          <p:cNvPr name="Freeform 12" id="12"/>
          <p:cNvSpPr/>
          <p:nvPr/>
        </p:nvSpPr>
        <p:spPr>
          <a:xfrm flipH="false" flipV="false" rot="0">
            <a:off x="14741814" y="6007687"/>
            <a:ext cx="4480322" cy="3968352"/>
          </a:xfrm>
          <a:custGeom>
            <a:avLst/>
            <a:gdLst/>
            <a:ahLst/>
            <a:cxnLst/>
            <a:rect r="r" b="b" t="t" l="l"/>
            <a:pathLst>
              <a:path h="3968352" w="4480322">
                <a:moveTo>
                  <a:pt x="0" y="0"/>
                </a:moveTo>
                <a:lnTo>
                  <a:pt x="4480322" y="0"/>
                </a:lnTo>
                <a:lnTo>
                  <a:pt x="4480322" y="3968352"/>
                </a:lnTo>
                <a:lnTo>
                  <a:pt x="0" y="3968352"/>
                </a:lnTo>
                <a:lnTo>
                  <a:pt x="0" y="0"/>
                </a:lnTo>
                <a:close/>
              </a:path>
            </a:pathLst>
          </a:custGeom>
          <a:blipFill>
            <a:blip r:embed="rId8"/>
            <a:stretch>
              <a:fillRect l="0" t="0" r="0" b="0"/>
            </a:stretch>
          </a:blipFill>
        </p:spPr>
      </p:sp>
      <p:sp>
        <p:nvSpPr>
          <p:cNvPr name="Freeform 13" id="13"/>
          <p:cNvSpPr/>
          <p:nvPr/>
        </p:nvSpPr>
        <p:spPr>
          <a:xfrm flipH="false" flipV="false" rot="0">
            <a:off x="17015645" y="1364308"/>
            <a:ext cx="487310" cy="498069"/>
          </a:xfrm>
          <a:custGeom>
            <a:avLst/>
            <a:gdLst/>
            <a:ahLst/>
            <a:cxnLst/>
            <a:rect r="r" b="b" t="t" l="l"/>
            <a:pathLst>
              <a:path h="498069" w="487310">
                <a:moveTo>
                  <a:pt x="0" y="0"/>
                </a:moveTo>
                <a:lnTo>
                  <a:pt x="487310" y="0"/>
                </a:lnTo>
                <a:lnTo>
                  <a:pt x="487310" y="498069"/>
                </a:lnTo>
                <a:lnTo>
                  <a:pt x="0" y="498069"/>
                </a:lnTo>
                <a:lnTo>
                  <a:pt x="0" y="0"/>
                </a:lnTo>
                <a:close/>
              </a:path>
            </a:pathLst>
          </a:custGeom>
          <a:blipFill>
            <a:blip r:embed="rId9"/>
            <a:stretch>
              <a:fillRect l="0" t="0" r="0" b="0"/>
            </a:stretch>
          </a:blipFill>
        </p:spPr>
      </p:sp>
      <p:sp>
        <p:nvSpPr>
          <p:cNvPr name="Freeform 14" id="14"/>
          <p:cNvSpPr/>
          <p:nvPr/>
        </p:nvSpPr>
        <p:spPr>
          <a:xfrm flipH="false" flipV="false" rot="0">
            <a:off x="1028700" y="8721106"/>
            <a:ext cx="1083748" cy="1108694"/>
          </a:xfrm>
          <a:custGeom>
            <a:avLst/>
            <a:gdLst/>
            <a:ahLst/>
            <a:cxnLst/>
            <a:rect r="r" b="b" t="t" l="l"/>
            <a:pathLst>
              <a:path h="1108694" w="1083748">
                <a:moveTo>
                  <a:pt x="0" y="0"/>
                </a:moveTo>
                <a:lnTo>
                  <a:pt x="1083748" y="0"/>
                </a:lnTo>
                <a:lnTo>
                  <a:pt x="1083748" y="1108694"/>
                </a:lnTo>
                <a:lnTo>
                  <a:pt x="0" y="1108694"/>
                </a:lnTo>
                <a:lnTo>
                  <a:pt x="0" y="0"/>
                </a:lnTo>
                <a:close/>
              </a:path>
            </a:pathLst>
          </a:custGeom>
          <a:blipFill>
            <a:blip r:embed="rId10"/>
            <a:stretch>
              <a:fillRect l="0" t="0" r="0" b="0"/>
            </a:stretch>
          </a:blipFill>
        </p:spPr>
      </p:sp>
      <p:sp>
        <p:nvSpPr>
          <p:cNvPr name="Freeform 15" id="15"/>
          <p:cNvSpPr/>
          <p:nvPr/>
        </p:nvSpPr>
        <p:spPr>
          <a:xfrm flipH="false" flipV="false" rot="0">
            <a:off x="2479429" y="7214264"/>
            <a:ext cx="5594041" cy="1440526"/>
          </a:xfrm>
          <a:custGeom>
            <a:avLst/>
            <a:gdLst/>
            <a:ahLst/>
            <a:cxnLst/>
            <a:rect r="r" b="b" t="t" l="l"/>
            <a:pathLst>
              <a:path h="1440526" w="5594041">
                <a:moveTo>
                  <a:pt x="0" y="0"/>
                </a:moveTo>
                <a:lnTo>
                  <a:pt x="5594041" y="0"/>
                </a:lnTo>
                <a:lnTo>
                  <a:pt x="5594041" y="1440525"/>
                </a:lnTo>
                <a:lnTo>
                  <a:pt x="0" y="1440525"/>
                </a:lnTo>
                <a:lnTo>
                  <a:pt x="0" y="0"/>
                </a:lnTo>
                <a:close/>
              </a:path>
            </a:pathLst>
          </a:custGeom>
          <a:blipFill>
            <a:blip r:embed="rId11"/>
            <a:stretch>
              <a:fillRect l="0" t="0" r="0" b="0"/>
            </a:stretch>
          </a:blipFill>
        </p:spPr>
      </p:sp>
      <p:grpSp>
        <p:nvGrpSpPr>
          <p:cNvPr name="Group 16" id="16"/>
          <p:cNvGrpSpPr/>
          <p:nvPr/>
        </p:nvGrpSpPr>
        <p:grpSpPr>
          <a:xfrm rot="0">
            <a:off x="1352083" y="1283785"/>
            <a:ext cx="8974938" cy="1371600"/>
            <a:chOff x="0" y="0"/>
            <a:chExt cx="11966585" cy="1828800"/>
          </a:xfrm>
        </p:grpSpPr>
        <p:sp>
          <p:nvSpPr>
            <p:cNvPr name="TextBox 17" id="17"/>
            <p:cNvSpPr txBox="true"/>
            <p:nvPr/>
          </p:nvSpPr>
          <p:spPr>
            <a:xfrm rot="0">
              <a:off x="0" y="85725"/>
              <a:ext cx="8565358" cy="1743075"/>
            </a:xfrm>
            <a:prstGeom prst="rect">
              <a:avLst/>
            </a:prstGeom>
          </p:spPr>
          <p:txBody>
            <a:bodyPr anchor="t" rtlCol="false" tIns="0" lIns="0" bIns="0" rIns="0">
              <a:spAutoFit/>
            </a:bodyPr>
            <a:lstStyle/>
            <a:p>
              <a:pPr>
                <a:lnSpc>
                  <a:spcPts val="9000"/>
                </a:lnSpc>
              </a:pPr>
              <a:r>
                <a:rPr lang="en-US" sz="9000">
                  <a:solidFill>
                    <a:srgbClr val="593D9B"/>
                  </a:solidFill>
                  <a:latin typeface="Poppins Bold"/>
                </a:rPr>
                <a:t>Algori</a:t>
              </a:r>
            </a:p>
          </p:txBody>
        </p:sp>
        <p:sp>
          <p:nvSpPr>
            <p:cNvPr name="TextBox 18" id="18"/>
            <p:cNvSpPr txBox="true"/>
            <p:nvPr/>
          </p:nvSpPr>
          <p:spPr>
            <a:xfrm rot="0">
              <a:off x="4623681" y="85725"/>
              <a:ext cx="7342903" cy="1743075"/>
            </a:xfrm>
            <a:prstGeom prst="rect">
              <a:avLst/>
            </a:prstGeom>
          </p:spPr>
          <p:txBody>
            <a:bodyPr anchor="t" rtlCol="false" tIns="0" lIns="0" bIns="0" rIns="0">
              <a:spAutoFit/>
            </a:bodyPr>
            <a:lstStyle/>
            <a:p>
              <a:pPr>
                <a:lnSpc>
                  <a:spcPts val="9000"/>
                </a:lnSpc>
              </a:pPr>
              <a:r>
                <a:rPr lang="en-US" sz="9000">
                  <a:solidFill>
                    <a:srgbClr val="F0B63A"/>
                  </a:solidFill>
                  <a:latin typeface="Poppins Bold"/>
                </a:rPr>
                <a:t>tma A*</a:t>
              </a:r>
            </a:p>
          </p:txBody>
        </p:sp>
      </p:grpSp>
      <p:sp>
        <p:nvSpPr>
          <p:cNvPr name="TextBox 19" id="19"/>
          <p:cNvSpPr txBox="true"/>
          <p:nvPr/>
        </p:nvSpPr>
        <p:spPr>
          <a:xfrm rot="0">
            <a:off x="1352083" y="2957691"/>
            <a:ext cx="7791917" cy="3946634"/>
          </a:xfrm>
          <a:prstGeom prst="rect">
            <a:avLst/>
          </a:prstGeom>
        </p:spPr>
        <p:txBody>
          <a:bodyPr anchor="t" rtlCol="false" tIns="0" lIns="0" bIns="0" rIns="0">
            <a:spAutoFit/>
          </a:bodyPr>
          <a:lstStyle/>
          <a:p>
            <a:pPr algn="just">
              <a:lnSpc>
                <a:spcPts val="3493"/>
              </a:lnSpc>
            </a:pPr>
            <a:r>
              <a:rPr lang="en-US" sz="2495">
                <a:solidFill>
                  <a:srgbClr val="5E5F60"/>
                </a:solidFill>
                <a:latin typeface="Poppins"/>
              </a:rPr>
              <a:t>Algoritma ini menyelesaikan permasalahan yang bisa direpresentasikan dengan graf. Setiap langkah akan menjumlahkan g(n) geographical  cost, yaitu cost untuk mencapai sebuah node dari akar, dan heuristic cost h(n), yaitu cost untuk mencapai titik tujuan. Kedua cost ini akan menghasilkan sebuah fungsi evaluasi untuk setiap simpul hidup yang dinotasikan seperti dibawah ini : </a:t>
            </a:r>
          </a:p>
        </p:txBody>
      </p:sp>
      <p:sp>
        <p:nvSpPr>
          <p:cNvPr name="TextBox 20" id="20"/>
          <p:cNvSpPr txBox="true"/>
          <p:nvPr/>
        </p:nvSpPr>
        <p:spPr>
          <a:xfrm rot="0">
            <a:off x="11559964" y="9265744"/>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08/29</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7D9DD"/>
        </a:solidFill>
      </p:bgPr>
    </p:bg>
    <p:spTree>
      <p:nvGrpSpPr>
        <p:cNvPr id="1" name=""/>
        <p:cNvGrpSpPr/>
        <p:nvPr/>
      </p:nvGrpSpPr>
      <p:grpSpPr>
        <a:xfrm>
          <a:off x="0" y="0"/>
          <a:ext cx="0" cy="0"/>
          <a:chOff x="0" y="0"/>
          <a:chExt cx="0" cy="0"/>
        </a:xfrm>
      </p:grpSpPr>
      <p:sp>
        <p:nvSpPr>
          <p:cNvPr name="Freeform 2" id="2"/>
          <p:cNvSpPr/>
          <p:nvPr/>
        </p:nvSpPr>
        <p:spPr>
          <a:xfrm flipH="false" flipV="false" rot="0">
            <a:off x="5721316"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3766" y="-53766"/>
            <a:ext cx="10287000" cy="10394533"/>
          </a:xfrm>
          <a:custGeom>
            <a:avLst/>
            <a:gdLst/>
            <a:ahLst/>
            <a:cxnLst/>
            <a:rect r="r" b="b" t="t" l="l"/>
            <a:pathLst>
              <a:path h="10394533" w="10287000">
                <a:moveTo>
                  <a:pt x="0" y="0"/>
                </a:moveTo>
                <a:lnTo>
                  <a:pt x="10287000" y="0"/>
                </a:lnTo>
                <a:lnTo>
                  <a:pt x="10287000" y="10394532"/>
                </a:lnTo>
                <a:lnTo>
                  <a:pt x="0" y="10394532"/>
                </a:lnTo>
                <a:lnTo>
                  <a:pt x="0" y="0"/>
                </a:lnTo>
                <a:close/>
              </a:path>
            </a:pathLst>
          </a:custGeom>
          <a:blipFill>
            <a:blip r:embed="rId4"/>
            <a:stretch>
              <a:fillRect l="-98266" t="-31469" r="-210520" b="-96093"/>
            </a:stretch>
          </a:blipFill>
        </p:spPr>
      </p:sp>
      <p:sp>
        <p:nvSpPr>
          <p:cNvPr name="Freeform 4" id="4"/>
          <p:cNvSpPr/>
          <p:nvPr/>
        </p:nvSpPr>
        <p:spPr>
          <a:xfrm flipH="false" flipV="false" rot="1333951">
            <a:off x="7733477" y="-734661"/>
            <a:ext cx="5322112" cy="2654403"/>
          </a:xfrm>
          <a:custGeom>
            <a:avLst/>
            <a:gdLst/>
            <a:ahLst/>
            <a:cxnLst/>
            <a:rect r="r" b="b" t="t" l="l"/>
            <a:pathLst>
              <a:path h="2654403" w="5322112">
                <a:moveTo>
                  <a:pt x="0" y="0"/>
                </a:moveTo>
                <a:lnTo>
                  <a:pt x="5322112" y="0"/>
                </a:lnTo>
                <a:lnTo>
                  <a:pt x="5322112" y="2654403"/>
                </a:lnTo>
                <a:lnTo>
                  <a:pt x="0" y="2654403"/>
                </a:lnTo>
                <a:lnTo>
                  <a:pt x="0" y="0"/>
                </a:lnTo>
                <a:close/>
              </a:path>
            </a:pathLst>
          </a:custGeom>
          <a:blipFill>
            <a:blip r:embed="rId5"/>
            <a:stretch>
              <a:fillRect l="0" t="0" r="0" b="0"/>
            </a:stretch>
          </a:blipFill>
        </p:spPr>
      </p:sp>
      <p:sp>
        <p:nvSpPr>
          <p:cNvPr name="Freeform 5" id="5"/>
          <p:cNvSpPr/>
          <p:nvPr/>
        </p:nvSpPr>
        <p:spPr>
          <a:xfrm flipH="false" flipV="false" rot="0">
            <a:off x="8185726" y="8956971"/>
            <a:ext cx="1486893" cy="293661"/>
          </a:xfrm>
          <a:custGeom>
            <a:avLst/>
            <a:gdLst/>
            <a:ahLst/>
            <a:cxnLst/>
            <a:rect r="r" b="b" t="t" l="l"/>
            <a:pathLst>
              <a:path h="293661" w="1486893">
                <a:moveTo>
                  <a:pt x="0" y="0"/>
                </a:moveTo>
                <a:lnTo>
                  <a:pt x="1486893" y="0"/>
                </a:lnTo>
                <a:lnTo>
                  <a:pt x="1486893" y="293661"/>
                </a:lnTo>
                <a:lnTo>
                  <a:pt x="0" y="293661"/>
                </a:lnTo>
                <a:lnTo>
                  <a:pt x="0" y="0"/>
                </a:lnTo>
                <a:close/>
              </a:path>
            </a:pathLst>
          </a:custGeom>
          <a:blipFill>
            <a:blip r:embed="rId6"/>
            <a:stretch>
              <a:fillRect l="0" t="0" r="0" b="0"/>
            </a:stretch>
          </a:blipFill>
        </p:spPr>
      </p:sp>
      <p:sp>
        <p:nvSpPr>
          <p:cNvPr name="Freeform 6" id="6"/>
          <p:cNvSpPr/>
          <p:nvPr/>
        </p:nvSpPr>
        <p:spPr>
          <a:xfrm flipH="false" flipV="false" rot="0">
            <a:off x="-1179436" y="8664095"/>
            <a:ext cx="3766845" cy="2024679"/>
          </a:xfrm>
          <a:custGeom>
            <a:avLst/>
            <a:gdLst/>
            <a:ahLst/>
            <a:cxnLst/>
            <a:rect r="r" b="b" t="t" l="l"/>
            <a:pathLst>
              <a:path h="2024679" w="3766845">
                <a:moveTo>
                  <a:pt x="0" y="0"/>
                </a:moveTo>
                <a:lnTo>
                  <a:pt x="3766845" y="0"/>
                </a:lnTo>
                <a:lnTo>
                  <a:pt x="3766845" y="2024679"/>
                </a:lnTo>
                <a:lnTo>
                  <a:pt x="0" y="2024679"/>
                </a:lnTo>
                <a:lnTo>
                  <a:pt x="0" y="0"/>
                </a:lnTo>
                <a:close/>
              </a:path>
            </a:pathLst>
          </a:custGeom>
          <a:blipFill>
            <a:blip r:embed="rId7"/>
            <a:stretch>
              <a:fillRect l="0" t="0" r="0" b="0"/>
            </a:stretch>
          </a:blipFill>
        </p:spPr>
      </p:sp>
      <p:sp>
        <p:nvSpPr>
          <p:cNvPr name="Freeform 7" id="7"/>
          <p:cNvSpPr/>
          <p:nvPr/>
        </p:nvSpPr>
        <p:spPr>
          <a:xfrm flipH="false" flipV="false" rot="0">
            <a:off x="689156" y="681340"/>
            <a:ext cx="679088" cy="694719"/>
          </a:xfrm>
          <a:custGeom>
            <a:avLst/>
            <a:gdLst/>
            <a:ahLst/>
            <a:cxnLst/>
            <a:rect r="r" b="b" t="t" l="l"/>
            <a:pathLst>
              <a:path h="694719" w="679088">
                <a:moveTo>
                  <a:pt x="0" y="0"/>
                </a:moveTo>
                <a:lnTo>
                  <a:pt x="679088" y="0"/>
                </a:lnTo>
                <a:lnTo>
                  <a:pt x="679088" y="694720"/>
                </a:lnTo>
                <a:lnTo>
                  <a:pt x="0" y="694720"/>
                </a:lnTo>
                <a:lnTo>
                  <a:pt x="0" y="0"/>
                </a:lnTo>
                <a:close/>
              </a:path>
            </a:pathLst>
          </a:custGeom>
          <a:blipFill>
            <a:blip r:embed="rId8"/>
            <a:stretch>
              <a:fillRect l="0" t="0" r="0" b="0"/>
            </a:stretch>
          </a:blipFill>
        </p:spPr>
      </p:sp>
      <p:sp>
        <p:nvSpPr>
          <p:cNvPr name="TextBox 8" id="8"/>
          <p:cNvSpPr txBox="true"/>
          <p:nvPr/>
        </p:nvSpPr>
        <p:spPr>
          <a:xfrm rot="0">
            <a:off x="11122584" y="3655415"/>
            <a:ext cx="6395683" cy="5699234"/>
          </a:xfrm>
          <a:prstGeom prst="rect">
            <a:avLst/>
          </a:prstGeom>
        </p:spPr>
        <p:txBody>
          <a:bodyPr anchor="t" rtlCol="false" tIns="0" lIns="0" bIns="0" rIns="0">
            <a:spAutoFit/>
          </a:bodyPr>
          <a:lstStyle/>
          <a:p>
            <a:pPr algn="just">
              <a:lnSpc>
                <a:spcPts val="3493"/>
              </a:lnSpc>
            </a:pPr>
            <a:r>
              <a:rPr lang="en-US" sz="2495">
                <a:solidFill>
                  <a:srgbClr val="282432"/>
                </a:solidFill>
                <a:latin typeface="Poppins"/>
              </a:rPr>
              <a:t>Tujuan dari algoritma ini adalah mencari minimum cost untuk mencapai tujuan. Di setiap langkah, sungsi evaluasi akan dihitung untuk setiap simpul hidup. Lalu, untuk menentikan titik selanjutnya yang akan diekspan, simpul hidup akan diurutkan berdasarkan fungsi evaluasi. Simpul yang akan diekspan adalah simpul yang ada di antrian paling depan simpul hidup. Pencarian akan dihentikan jika simpul yang diekspan adalah simpul tujuan. </a:t>
            </a:r>
          </a:p>
        </p:txBody>
      </p:sp>
      <p:grpSp>
        <p:nvGrpSpPr>
          <p:cNvPr name="Group 9" id="9"/>
          <p:cNvGrpSpPr/>
          <p:nvPr/>
        </p:nvGrpSpPr>
        <p:grpSpPr>
          <a:xfrm rot="0">
            <a:off x="1548513" y="1566560"/>
            <a:ext cx="7533162" cy="7026788"/>
            <a:chOff x="0" y="0"/>
            <a:chExt cx="1487123" cy="1387160"/>
          </a:xfrm>
        </p:grpSpPr>
        <p:sp>
          <p:nvSpPr>
            <p:cNvPr name="Freeform 10" id="10"/>
            <p:cNvSpPr/>
            <p:nvPr/>
          </p:nvSpPr>
          <p:spPr>
            <a:xfrm flipH="false" flipV="false" rot="0">
              <a:off x="0" y="0"/>
              <a:ext cx="1487123" cy="1387160"/>
            </a:xfrm>
            <a:custGeom>
              <a:avLst/>
              <a:gdLst/>
              <a:ahLst/>
              <a:cxnLst/>
              <a:rect r="r" b="b" t="t" l="l"/>
              <a:pathLst>
                <a:path h="1387160" w="1487123">
                  <a:moveTo>
                    <a:pt x="0" y="0"/>
                  </a:moveTo>
                  <a:lnTo>
                    <a:pt x="1487123" y="0"/>
                  </a:lnTo>
                  <a:lnTo>
                    <a:pt x="1487123" y="1387160"/>
                  </a:lnTo>
                  <a:lnTo>
                    <a:pt x="0" y="1387160"/>
                  </a:lnTo>
                  <a:close/>
                </a:path>
              </a:pathLst>
            </a:custGeom>
            <a:solidFill>
              <a:srgbClr val="EBEDEF"/>
            </a:solidFill>
          </p:spPr>
        </p:sp>
        <p:sp>
          <p:nvSpPr>
            <p:cNvPr name="TextBox 11" id="11"/>
            <p:cNvSpPr txBox="true"/>
            <p:nvPr/>
          </p:nvSpPr>
          <p:spPr>
            <a:xfrm>
              <a:off x="0" y="-76200"/>
              <a:ext cx="1487123" cy="1463360"/>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1999892" y="2529127"/>
            <a:ext cx="6757334" cy="5161387"/>
            <a:chOff x="0" y="0"/>
            <a:chExt cx="9009779" cy="6881850"/>
          </a:xfrm>
        </p:grpSpPr>
        <p:pic>
          <p:nvPicPr>
            <p:cNvPr name="Picture 13" id="13"/>
            <p:cNvPicPr>
              <a:picLocks noChangeAspect="true"/>
            </p:cNvPicPr>
            <p:nvPr/>
          </p:nvPicPr>
          <p:blipFill>
            <a:blip r:embed="rId9"/>
            <a:srcRect l="385" t="0" r="385" b="0"/>
            <a:stretch>
              <a:fillRect/>
            </a:stretch>
          </p:blipFill>
          <p:spPr>
            <a:xfrm flipH="false" flipV="false">
              <a:off x="0" y="0"/>
              <a:ext cx="9009779" cy="6881850"/>
            </a:xfrm>
            <a:prstGeom prst="rect">
              <a:avLst/>
            </a:prstGeom>
          </p:spPr>
        </p:pic>
      </p:grpSp>
      <p:grpSp>
        <p:nvGrpSpPr>
          <p:cNvPr name="Group 14" id="14"/>
          <p:cNvGrpSpPr/>
          <p:nvPr/>
        </p:nvGrpSpPr>
        <p:grpSpPr>
          <a:xfrm rot="0">
            <a:off x="11122584" y="2243377"/>
            <a:ext cx="8308188" cy="1097280"/>
            <a:chOff x="0" y="0"/>
            <a:chExt cx="11077585" cy="1463040"/>
          </a:xfrm>
        </p:grpSpPr>
        <p:sp>
          <p:nvSpPr>
            <p:cNvPr name="TextBox 15" id="15"/>
            <p:cNvSpPr txBox="true"/>
            <p:nvPr/>
          </p:nvSpPr>
          <p:spPr>
            <a:xfrm rot="0">
              <a:off x="0" y="66675"/>
              <a:ext cx="8565358" cy="1396365"/>
            </a:xfrm>
            <a:prstGeom prst="rect">
              <a:avLst/>
            </a:prstGeom>
          </p:spPr>
          <p:txBody>
            <a:bodyPr anchor="t" rtlCol="false" tIns="0" lIns="0" bIns="0" rIns="0">
              <a:spAutoFit/>
            </a:bodyPr>
            <a:lstStyle/>
            <a:p>
              <a:pPr>
                <a:lnSpc>
                  <a:spcPts val="7200"/>
                </a:lnSpc>
              </a:pPr>
              <a:r>
                <a:rPr lang="en-US" sz="7200">
                  <a:solidFill>
                    <a:srgbClr val="593D9B"/>
                  </a:solidFill>
                  <a:latin typeface="Poppins Bold"/>
                </a:rPr>
                <a:t>Algori</a:t>
              </a:r>
            </a:p>
          </p:txBody>
        </p:sp>
        <p:sp>
          <p:nvSpPr>
            <p:cNvPr name="TextBox 16" id="16"/>
            <p:cNvSpPr txBox="true"/>
            <p:nvPr/>
          </p:nvSpPr>
          <p:spPr>
            <a:xfrm rot="0">
              <a:off x="3734681" y="66675"/>
              <a:ext cx="7342903" cy="1396365"/>
            </a:xfrm>
            <a:prstGeom prst="rect">
              <a:avLst/>
            </a:prstGeom>
          </p:spPr>
          <p:txBody>
            <a:bodyPr anchor="t" rtlCol="false" tIns="0" lIns="0" bIns="0" rIns="0">
              <a:spAutoFit/>
            </a:bodyPr>
            <a:lstStyle/>
            <a:p>
              <a:pPr>
                <a:lnSpc>
                  <a:spcPts val="7200"/>
                </a:lnSpc>
              </a:pPr>
              <a:r>
                <a:rPr lang="en-US" sz="7200">
                  <a:solidFill>
                    <a:srgbClr val="F0B63A"/>
                  </a:solidFill>
                  <a:latin typeface="Poppins Bold"/>
                </a:rPr>
                <a:t>tma A*</a:t>
              </a:r>
            </a:p>
          </p:txBody>
        </p:sp>
      </p:grpSp>
      <p:sp>
        <p:nvSpPr>
          <p:cNvPr name="Freeform 17" id="17"/>
          <p:cNvSpPr/>
          <p:nvPr/>
        </p:nvSpPr>
        <p:spPr>
          <a:xfrm flipH="false" flipV="false" rot="0">
            <a:off x="8237941" y="7616888"/>
            <a:ext cx="1419571" cy="1450912"/>
          </a:xfrm>
          <a:custGeom>
            <a:avLst/>
            <a:gdLst/>
            <a:ahLst/>
            <a:cxnLst/>
            <a:rect r="r" b="b" t="t" l="l"/>
            <a:pathLst>
              <a:path h="1450912" w="1419571">
                <a:moveTo>
                  <a:pt x="0" y="0"/>
                </a:moveTo>
                <a:lnTo>
                  <a:pt x="1419571" y="0"/>
                </a:lnTo>
                <a:lnTo>
                  <a:pt x="1419571" y="1450912"/>
                </a:lnTo>
                <a:lnTo>
                  <a:pt x="0" y="1450912"/>
                </a:lnTo>
                <a:lnTo>
                  <a:pt x="0" y="0"/>
                </a:lnTo>
                <a:close/>
              </a:path>
            </a:pathLst>
          </a:custGeom>
          <a:blipFill>
            <a:blip r:embed="rId10"/>
            <a:stretch>
              <a:fillRect l="0" t="0" r="0" b="0"/>
            </a:stretch>
          </a:blipFill>
        </p:spPr>
      </p:sp>
      <p:sp>
        <p:nvSpPr>
          <p:cNvPr name="TextBox 18" id="18"/>
          <p:cNvSpPr txBox="true"/>
          <p:nvPr/>
        </p:nvSpPr>
        <p:spPr>
          <a:xfrm rot="0">
            <a:off x="1219200" y="9317660"/>
            <a:ext cx="3793157" cy="450849"/>
          </a:xfrm>
          <a:prstGeom prst="rect">
            <a:avLst/>
          </a:prstGeom>
        </p:spPr>
        <p:txBody>
          <a:bodyPr anchor="t" rtlCol="false" tIns="0" lIns="0" bIns="0" rIns="0">
            <a:spAutoFit/>
          </a:bodyPr>
          <a:lstStyle/>
          <a:p>
            <a:pPr algn="r">
              <a:lnSpc>
                <a:spcPts val="3500"/>
              </a:lnSpc>
            </a:pPr>
            <a:r>
              <a:rPr lang="en-US" sz="2500">
                <a:solidFill>
                  <a:srgbClr val="EBEDEF"/>
                </a:solidFill>
                <a:latin typeface="Poppins"/>
              </a:rPr>
              <a:t>page 09/29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DAGD0byAPww</dc:identifier>
  <dcterms:modified xsi:type="dcterms:W3CDTF">2011-08-01T06:04:30Z</dcterms:modified>
  <cp:revision>1</cp:revision>
  <dc:title>kel 32 ai teo</dc:title>
</cp:coreProperties>
</file>